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71" r:id="rId5"/>
    <p:sldId id="259" r:id="rId6"/>
    <p:sldId id="323" r:id="rId7"/>
    <p:sldId id="277" r:id="rId8"/>
    <p:sldId id="276" r:id="rId9"/>
    <p:sldId id="336" r:id="rId10"/>
    <p:sldId id="335" r:id="rId11"/>
    <p:sldId id="279" r:id="rId12"/>
    <p:sldId id="330" r:id="rId13"/>
    <p:sldId id="326" r:id="rId14"/>
    <p:sldId id="342" r:id="rId15"/>
    <p:sldId id="337" r:id="rId16"/>
    <p:sldId id="338" r:id="rId17"/>
    <p:sldId id="339" r:id="rId18"/>
    <p:sldId id="327" r:id="rId19"/>
    <p:sldId id="324" r:id="rId20"/>
    <p:sldId id="344" r:id="rId21"/>
    <p:sldId id="340" r:id="rId22"/>
    <p:sldId id="280" r:id="rId23"/>
    <p:sldId id="281" r:id="rId24"/>
    <p:sldId id="262" r:id="rId25"/>
    <p:sldId id="282" r:id="rId26"/>
    <p:sldId id="283" r:id="rId27"/>
    <p:sldId id="278" r:id="rId28"/>
    <p:sldId id="341" r:id="rId29"/>
    <p:sldId id="270" r:id="rId30"/>
  </p:sldIdLst>
  <p:sldSz cx="18288000" cy="10287000"/>
  <p:notesSz cx="6950075" cy="9236075"/>
  <p:embeddedFontLst>
    <p:embeddedFont>
      <p:font typeface="Arabic Typesetting" panose="03020402040406030203" pitchFamily="66" charset="-78"/>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embeddedFont>
    <p:embeddedFont>
      <p:font typeface="Gill Sans MT" panose="020B0502020104020203" pitchFamily="34" charset="0"/>
      <p:regular r:id="rId38"/>
      <p:bold r:id="rId39"/>
      <p:italic r:id="rId40"/>
      <p:boldItalic r:id="rId41"/>
    </p:embeddedFont>
    <p:embeddedFont>
      <p:font typeface="Poppins Bold" panose="020B0604020202020204" charset="0"/>
      <p:regular r:id="rId42"/>
    </p:embeddedFont>
    <p:embeddedFont>
      <p:font typeface="Simplified Arabic" panose="02020603050405020304" pitchFamily="18" charset="-78"/>
      <p:regular r:id="rId43"/>
      <p:bold r:id="rId44"/>
    </p:embeddedFont>
    <p:embeddedFont>
      <p:font typeface="Traditional Arabic" panose="02020603050405020304" pitchFamily="18" charset="-78"/>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4626" autoAdjust="0"/>
  </p:normalViewPr>
  <p:slideViewPr>
    <p:cSldViewPr>
      <p:cViewPr varScale="1">
        <p:scale>
          <a:sx n="55" d="100"/>
          <a:sy n="55" d="100"/>
        </p:scale>
        <p:origin x="797"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11T12:45:12.740" idx="1">
    <p:pos x="12870" y="-465"/>
    <p:text>نشاط</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938376" y="0"/>
            <a:ext cx="3011699" cy="461804"/>
          </a:xfrm>
          <a:prstGeom prst="rect">
            <a:avLst/>
          </a:prstGeom>
        </p:spPr>
        <p:txBody>
          <a:bodyPr vert="horz" lIns="92492" tIns="46246" rIns="92492" bIns="46246" rtlCol="1"/>
          <a:lstStyle>
            <a:lvl1pPr algn="r">
              <a:defRPr sz="1200"/>
            </a:lvl1pPr>
          </a:lstStyle>
          <a:p>
            <a:endParaRPr lang="ar-IQ"/>
          </a:p>
        </p:txBody>
      </p:sp>
      <p:sp>
        <p:nvSpPr>
          <p:cNvPr id="3" name="عنصر نائب للتاريخ 2"/>
          <p:cNvSpPr>
            <a:spLocks noGrp="1"/>
          </p:cNvSpPr>
          <p:nvPr>
            <p:ph type="dt" idx="1"/>
          </p:nvPr>
        </p:nvSpPr>
        <p:spPr>
          <a:xfrm>
            <a:off x="1609" y="0"/>
            <a:ext cx="3011699" cy="461804"/>
          </a:xfrm>
          <a:prstGeom prst="rect">
            <a:avLst/>
          </a:prstGeom>
        </p:spPr>
        <p:txBody>
          <a:bodyPr vert="horz" lIns="92492" tIns="46246" rIns="92492" bIns="46246" rtlCol="1"/>
          <a:lstStyle>
            <a:lvl1pPr algn="l">
              <a:defRPr sz="1200"/>
            </a:lvl1pPr>
          </a:lstStyle>
          <a:p>
            <a:fld id="{F4C6B091-7D18-4ABC-A1CA-85518122457F}" type="datetimeFigureOut">
              <a:rPr lang="ar-IQ" smtClean="0"/>
              <a:t>03/05/1446</a:t>
            </a:fld>
            <a:endParaRPr lang="ar-IQ"/>
          </a:p>
        </p:txBody>
      </p:sp>
      <p:sp>
        <p:nvSpPr>
          <p:cNvPr id="4" name="عنصر نائب لصورة الشريحة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1" anchor="ctr"/>
          <a:lstStyle/>
          <a:p>
            <a:endParaRPr lang="ar-IQ"/>
          </a:p>
        </p:txBody>
      </p:sp>
      <p:sp>
        <p:nvSpPr>
          <p:cNvPr id="5" name="عنصر نائب للملاحظات 4"/>
          <p:cNvSpPr>
            <a:spLocks noGrp="1"/>
          </p:cNvSpPr>
          <p:nvPr>
            <p:ph type="body" sz="quarter" idx="3"/>
          </p:nvPr>
        </p:nvSpPr>
        <p:spPr>
          <a:xfrm>
            <a:off x="695008" y="4387136"/>
            <a:ext cx="5560060" cy="4156234"/>
          </a:xfrm>
          <a:prstGeom prst="rect">
            <a:avLst/>
          </a:prstGeom>
        </p:spPr>
        <p:txBody>
          <a:bodyPr vert="horz" lIns="92492" tIns="46246" rIns="92492" bIns="46246"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6" name="عنصر نائب للتذييل 5"/>
          <p:cNvSpPr>
            <a:spLocks noGrp="1"/>
          </p:cNvSpPr>
          <p:nvPr>
            <p:ph type="ftr" sz="quarter" idx="4"/>
          </p:nvPr>
        </p:nvSpPr>
        <p:spPr>
          <a:xfrm>
            <a:off x="3938376" y="8772668"/>
            <a:ext cx="3011699" cy="461804"/>
          </a:xfrm>
          <a:prstGeom prst="rect">
            <a:avLst/>
          </a:prstGeom>
        </p:spPr>
        <p:txBody>
          <a:bodyPr vert="horz" lIns="92492" tIns="46246" rIns="92492" bIns="46246"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609" y="8772668"/>
            <a:ext cx="3011699" cy="461804"/>
          </a:xfrm>
          <a:prstGeom prst="rect">
            <a:avLst/>
          </a:prstGeom>
        </p:spPr>
        <p:txBody>
          <a:bodyPr vert="horz" lIns="92492" tIns="46246" rIns="92492" bIns="46246" rtlCol="1" anchor="b"/>
          <a:lstStyle>
            <a:lvl1pPr algn="l">
              <a:defRPr sz="1200"/>
            </a:lvl1pPr>
          </a:lstStyle>
          <a:p>
            <a:fld id="{01BE196E-9BE4-4A16-8665-2260E8895F9E}" type="slidenum">
              <a:rPr lang="ar-IQ" smtClean="0"/>
              <a:t>‹#›</a:t>
            </a:fld>
            <a:endParaRPr lang="ar-IQ"/>
          </a:p>
        </p:txBody>
      </p:sp>
    </p:spTree>
    <p:extLst>
      <p:ext uri="{BB962C8B-B14F-4D97-AF65-F5344CB8AC3E}">
        <p14:creationId xmlns:p14="http://schemas.microsoft.com/office/powerpoint/2010/main" val="3508466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fif"/><Relationship Id="rId4" Type="http://schemas.openxmlformats.org/officeDocument/2006/relationships/image" Target="../media/image3.jfif"/></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2.jfif"/><Relationship Id="rId4" Type="http://schemas.openxmlformats.org/officeDocument/2006/relationships/image" Target="../media/image21.jfif"/></Relationships>
</file>

<file path=ppt/slides/_rels/slide13.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14.svg"/><Relationship Id="rId7" Type="http://schemas.openxmlformats.org/officeDocument/2006/relationships/image" Target="../media/image26.jf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jfif"/><Relationship Id="rId5" Type="http://schemas.openxmlformats.org/officeDocument/2006/relationships/image" Target="../media/image24.jfif"/><Relationship Id="rId4" Type="http://schemas.openxmlformats.org/officeDocument/2006/relationships/image" Target="../media/image23.jfif"/></Relationships>
</file>

<file path=ppt/slides/_rels/slide14.xml.rels><?xml version="1.0" encoding="UTF-8" standalone="yes"?>
<Relationships xmlns="http://schemas.openxmlformats.org/package/2006/relationships"><Relationship Id="rId8" Type="http://schemas.openxmlformats.org/officeDocument/2006/relationships/image" Target="../media/image32.jfif"/><Relationship Id="rId3" Type="http://schemas.openxmlformats.org/officeDocument/2006/relationships/image" Target="../media/image14.svg"/><Relationship Id="rId7" Type="http://schemas.openxmlformats.org/officeDocument/2006/relationships/image" Target="../media/image31.jf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0.jfif"/><Relationship Id="rId5" Type="http://schemas.openxmlformats.org/officeDocument/2006/relationships/image" Target="../media/image29.jfif"/><Relationship Id="rId4" Type="http://schemas.openxmlformats.org/officeDocument/2006/relationships/image" Target="../media/image28.jfif"/></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4.jfif"/></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image" Target="../media/image35.jf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9.jfif"/><Relationship Id="rId5" Type="http://schemas.openxmlformats.org/officeDocument/2006/relationships/image" Target="../media/image38.jfif"/><Relationship Id="rId4" Type="http://schemas.openxmlformats.org/officeDocument/2006/relationships/image" Target="../media/image37.jf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fif"/><Relationship Id="rId4" Type="http://schemas.openxmlformats.org/officeDocument/2006/relationships/image" Target="../media/image40.jfif"/></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2.jfif"/><Relationship Id="rId4" Type="http://schemas.openxmlformats.org/officeDocument/2006/relationships/image" Target="../media/image41.jfif"/></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4.jfif"/><Relationship Id="rId4" Type="http://schemas.openxmlformats.org/officeDocument/2006/relationships/image" Target="../media/image43.jfif"/></Relationships>
</file>

<file path=ppt/slides/_rels/slide24.xml.rels><?xml version="1.0" encoding="UTF-8" standalone="yes"?>
<Relationships xmlns="http://schemas.openxmlformats.org/package/2006/relationships"><Relationship Id="rId8" Type="http://schemas.openxmlformats.org/officeDocument/2006/relationships/image" Target="../media/image49.jfif"/><Relationship Id="rId3" Type="http://schemas.openxmlformats.org/officeDocument/2006/relationships/image" Target="../media/image14.svg"/><Relationship Id="rId7" Type="http://schemas.openxmlformats.org/officeDocument/2006/relationships/image" Target="../media/image4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jfif"/></Relationships>
</file>

<file path=ppt/slides/_rels/slide25.xml.rels><?xml version="1.0" encoding="UTF-8" standalone="yes"?>
<Relationships xmlns="http://schemas.openxmlformats.org/package/2006/relationships"><Relationship Id="rId8" Type="http://schemas.openxmlformats.org/officeDocument/2006/relationships/image" Target="../media/image51.jfif"/><Relationship Id="rId3" Type="http://schemas.openxmlformats.org/officeDocument/2006/relationships/image" Target="../media/image14.svg"/><Relationship Id="rId7" Type="http://schemas.openxmlformats.org/officeDocument/2006/relationships/image" Target="../media/image4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53.jfif"/><Relationship Id="rId4" Type="http://schemas.openxmlformats.org/officeDocument/2006/relationships/image" Target="../media/image45.png"/><Relationship Id="rId9" Type="http://schemas.openxmlformats.org/officeDocument/2006/relationships/image" Target="../media/image52.jfif"/></Relationships>
</file>

<file path=ppt/slides/_rels/slide26.xml.rels><?xml version="1.0" encoding="UTF-8" standalone="yes"?>
<Relationships xmlns="http://schemas.openxmlformats.org/package/2006/relationships"><Relationship Id="rId3" Type="http://schemas.openxmlformats.org/officeDocument/2006/relationships/image" Target="../media/image54.jfif"/><Relationship Id="rId7" Type="http://schemas.openxmlformats.org/officeDocument/2006/relationships/image" Target="../media/image58.jf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jfif"/><Relationship Id="rId5" Type="http://schemas.openxmlformats.org/officeDocument/2006/relationships/image" Target="../media/image56.jfif"/><Relationship Id="rId4" Type="http://schemas.openxmlformats.org/officeDocument/2006/relationships/image" Target="../media/image55.jfif"/></Relationships>
</file>

<file path=ppt/slides/_rels/slide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0.jfif"/><Relationship Id="rId4" Type="http://schemas.openxmlformats.org/officeDocument/2006/relationships/image" Target="../media/image59.jf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fif"/><Relationship Id="rId5" Type="http://schemas.openxmlformats.org/officeDocument/2006/relationships/image" Target="../media/image16.jfif"/><Relationship Id="rId4" Type="http://schemas.openxmlformats.org/officeDocument/2006/relationships/image" Target="../media/image15.jf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9.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57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63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31" name="Text 2"/>
          <p:cNvSpPr/>
          <p:nvPr/>
        </p:nvSpPr>
        <p:spPr>
          <a:xfrm>
            <a:off x="548490" y="4000500"/>
            <a:ext cx="8997043" cy="1483570"/>
          </a:xfrm>
          <a:prstGeom prst="rect">
            <a:avLst/>
          </a:prstGeom>
          <a:noFill/>
          <a:ln/>
        </p:spPr>
        <p:txBody>
          <a:bodyPr wrap="square" rtlCol="0" anchor="t"/>
          <a:lstStyle/>
          <a:p>
            <a:pPr algn="ctr" rtl="1">
              <a:lnSpc>
                <a:spcPts val="7545"/>
              </a:lnSpc>
            </a:pPr>
            <a:r>
              <a:rPr lang="ar-IQ" sz="7200" b="1" dirty="0">
                <a:solidFill>
                  <a:srgbClr val="002060"/>
                </a:solidFill>
                <a:latin typeface="Traditional Arabic" panose="02020603050405020304" pitchFamily="18" charset="-78"/>
                <a:ea typeface="+mj-ea"/>
                <a:cs typeface="Traditional Arabic" panose="02020603050405020304" pitchFamily="18" charset="-78"/>
              </a:rPr>
              <a:t>مراحل التعلم الحركي</a:t>
            </a:r>
          </a:p>
          <a:p>
            <a:pPr algn="ctr" rtl="1">
              <a:lnSpc>
                <a:spcPts val="7545"/>
              </a:lnSpc>
            </a:pPr>
            <a:endParaRPr lang="en-US" sz="7200" b="1" dirty="0">
              <a:solidFill>
                <a:srgbClr val="002060"/>
              </a:solidFill>
              <a:latin typeface="Traditional Arabic" panose="02020603050405020304" pitchFamily="18" charset="-78"/>
              <a:ea typeface="+mj-ea"/>
              <a:cs typeface="Traditional Arabic" panose="02020603050405020304" pitchFamily="18" charset="-78"/>
            </a:endParaRPr>
          </a:p>
        </p:txBody>
      </p:sp>
      <p:sp>
        <p:nvSpPr>
          <p:cNvPr id="32" name="Title 1"/>
          <p:cNvSpPr txBox="1">
            <a:spLocks/>
          </p:cNvSpPr>
          <p:nvPr/>
        </p:nvSpPr>
        <p:spPr>
          <a:xfrm>
            <a:off x="6537491" y="473141"/>
            <a:ext cx="4591581" cy="18001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lnSpc>
                <a:spcPct val="100000"/>
              </a:lnSpc>
            </a:pPr>
            <a:r>
              <a:rPr lang="ar-IQ" sz="4800" b="1" dirty="0">
                <a:latin typeface="Traditional Arabic" panose="02020603050405020304" pitchFamily="18" charset="-78"/>
                <a:cs typeface="Traditional Arabic" panose="02020603050405020304" pitchFamily="18" charset="-78"/>
              </a:rPr>
              <a:t>جامعة البصرة</a:t>
            </a:r>
          </a:p>
          <a:p>
            <a:pPr rtl="1">
              <a:lnSpc>
                <a:spcPct val="100000"/>
              </a:lnSpc>
            </a:pPr>
            <a:r>
              <a:rPr lang="ar-IQ" sz="4800" b="1" dirty="0">
                <a:latin typeface="Traditional Arabic" panose="02020603050405020304" pitchFamily="18" charset="-78"/>
                <a:cs typeface="Traditional Arabic" panose="02020603050405020304" pitchFamily="18" charset="-78"/>
              </a:rPr>
              <a:t>كلية التربية البدنية وعلوم الرياضة</a:t>
            </a:r>
            <a:endParaRPr lang="en-US" sz="4800" b="1" dirty="0">
              <a:latin typeface="Traditional Arabic" panose="02020603050405020304" pitchFamily="18" charset="-78"/>
              <a:cs typeface="Traditional Arabic" panose="02020603050405020304" pitchFamily="18" charset="-78"/>
            </a:endParaRPr>
          </a:p>
        </p:txBody>
      </p:sp>
      <p:cxnSp>
        <p:nvCxnSpPr>
          <p:cNvPr id="33" name="رابط مستقيم 32"/>
          <p:cNvCxnSpPr/>
          <p:nvPr/>
        </p:nvCxnSpPr>
        <p:spPr>
          <a:xfrm>
            <a:off x="0" y="2910840"/>
            <a:ext cx="10287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4" name="Subtitle 2"/>
          <p:cNvSpPr txBox="1">
            <a:spLocks/>
          </p:cNvSpPr>
          <p:nvPr/>
        </p:nvSpPr>
        <p:spPr>
          <a:xfrm>
            <a:off x="0" y="6624478"/>
            <a:ext cx="9229037" cy="2729982"/>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None/>
            </a:pPr>
            <a:r>
              <a:rPr lang="ar-IQ" sz="8000" b="1" dirty="0">
                <a:solidFill>
                  <a:srgbClr val="FF0000"/>
                </a:solidFill>
                <a:latin typeface="Traditional Arabic" panose="02020603050405020304" pitchFamily="18" charset="-78"/>
                <a:ea typeface="+mj-ea"/>
                <a:cs typeface="Traditional Arabic" panose="02020603050405020304" pitchFamily="18" charset="-78"/>
              </a:rPr>
              <a:t>مدرس المادة</a:t>
            </a:r>
          </a:p>
          <a:p>
            <a:pPr marL="0" indent="0" algn="ctr" rtl="1">
              <a:buNone/>
            </a:pPr>
            <a:r>
              <a:rPr lang="ar-IQ" sz="8000" b="1" dirty="0">
                <a:solidFill>
                  <a:srgbClr val="00B050"/>
                </a:solidFill>
                <a:latin typeface="Traditional Arabic" panose="02020603050405020304" pitchFamily="18" charset="-78"/>
                <a:ea typeface="+mj-ea"/>
                <a:cs typeface="PT Bold Heading" panose="02010400000000000000" pitchFamily="2" charset="-78"/>
              </a:rPr>
              <a:t>د. مهند خيرالله جبار </a:t>
            </a:r>
            <a:endParaRPr lang="en-US" sz="8000" b="1" dirty="0">
              <a:solidFill>
                <a:srgbClr val="00B050"/>
              </a:solidFill>
              <a:latin typeface="Traditional Arabic" panose="02020603050405020304" pitchFamily="18" charset="-78"/>
              <a:ea typeface="+mj-ea"/>
              <a:cs typeface="PT Bold Heading" panose="02010400000000000000" pitchFamily="2" charset="-78"/>
            </a:endParaRPr>
          </a:p>
        </p:txBody>
      </p:sp>
      <p:grpSp>
        <p:nvGrpSpPr>
          <p:cNvPr id="25" name="مجموعة 24"/>
          <p:cNvGrpSpPr/>
          <p:nvPr/>
        </p:nvGrpSpPr>
        <p:grpSpPr>
          <a:xfrm>
            <a:off x="3428371" y="473141"/>
            <a:ext cx="1866900" cy="2079559"/>
            <a:chOff x="3428370" y="473141"/>
            <a:chExt cx="2001925" cy="2079559"/>
          </a:xfrm>
        </p:grpSpPr>
        <p:pic>
          <p:nvPicPr>
            <p:cNvPr id="29" name="Picture 3" descr="C:\Users\HA\Desktop\المحاضرة\cfc4d86e-2055-4a4c-b88b-c5414da4ca6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370" y="473141"/>
              <a:ext cx="2001925" cy="1996364"/>
            </a:xfrm>
            <a:prstGeom prst="rect">
              <a:avLst/>
            </a:prstGeom>
            <a:noFill/>
            <a:extLst>
              <a:ext uri="{909E8E84-426E-40DD-AFC4-6F175D3DCCD1}">
                <a14:hiddenFill xmlns:a14="http://schemas.microsoft.com/office/drawing/2010/main">
                  <a:solidFill>
                    <a:srgbClr val="FFFFFF"/>
                  </a:solidFill>
                </a14:hiddenFill>
              </a:ext>
            </a:extLst>
          </p:spPr>
        </p:pic>
        <p:sp>
          <p:nvSpPr>
            <p:cNvPr id="24" name="شكل بيضاوي 23"/>
            <p:cNvSpPr/>
            <p:nvPr/>
          </p:nvSpPr>
          <p:spPr>
            <a:xfrm>
              <a:off x="5029200" y="2171700"/>
              <a:ext cx="324895"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pic>
        <p:nvPicPr>
          <p:cNvPr id="27" name="صورة 26">
            <a:extLst>
              <a:ext uri="{FF2B5EF4-FFF2-40B4-BE49-F238E27FC236}">
                <a16:creationId xmlns:a16="http://schemas.microsoft.com/office/drawing/2014/main" id="{DE7F51A8-A0B6-4A3C-A461-6C7837DA0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53" y="572969"/>
            <a:ext cx="1866900" cy="1866900"/>
          </a:xfrm>
          <a:prstGeom prst="rect">
            <a:avLst/>
          </a:prstGeom>
        </p:spPr>
      </p:pic>
      <p:pic>
        <p:nvPicPr>
          <p:cNvPr id="10" name="صورة 9">
            <a:extLst>
              <a:ext uri="{FF2B5EF4-FFF2-40B4-BE49-F238E27FC236}">
                <a16:creationId xmlns:a16="http://schemas.microsoft.com/office/drawing/2014/main" id="{B4D601B4-05CB-4059-9260-7AD3C620A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9858" y="0"/>
            <a:ext cx="6508142" cy="63310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5" name="Freeform 2">
            <a:extLst>
              <a:ext uri="{FF2B5EF4-FFF2-40B4-BE49-F238E27FC236}">
                <a16:creationId xmlns:a16="http://schemas.microsoft.com/office/drawing/2014/main" id="{7C613F85-0DB8-4999-9850-4FB1A8164B93}"/>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13" name="Rectangle 1">
            <a:extLst>
              <a:ext uri="{FF2B5EF4-FFF2-40B4-BE49-F238E27FC236}">
                <a16:creationId xmlns:a16="http://schemas.microsoft.com/office/drawing/2014/main" id="{D7D76273-6510-4CDF-A929-04307F8795B8}"/>
              </a:ext>
            </a:extLst>
          </p:cNvPr>
          <p:cNvSpPr/>
          <p:nvPr/>
        </p:nvSpPr>
        <p:spPr>
          <a:xfrm>
            <a:off x="0" y="0"/>
            <a:ext cx="18288000" cy="9278437"/>
          </a:xfrm>
          <a:prstGeom prst="rect">
            <a:avLst/>
          </a:prstGeom>
        </p:spPr>
        <p:txBody>
          <a:bodyPr wrap="square">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ar-SA" sz="5400" b="0"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rPr>
              <a:t>ونحن من خلال تعاملنا مع المبتدئين والناشئين في الالعاب الرياضية نلاحظ ان المحاولات الاولية لأدائهم </a:t>
            </a:r>
            <a:r>
              <a:rPr kumimoji="0" lang="ar-SA" sz="5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تتسم </a:t>
            </a:r>
            <a:r>
              <a:rPr kumimoji="0" lang="ar-SA" sz="54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بالصعوبة حيث لا يستطيع المتعلم في هذه المرحلة من السيطرة على اعضاء جسمه وتوجيهها في الاتجاه الصحيح</a:t>
            </a:r>
            <a:r>
              <a:rPr kumimoji="0" lang="ar-SA" sz="5400" b="0"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a:t>
            </a:r>
            <a:r>
              <a:rPr kumimoji="0" lang="ar-SA" sz="5400" b="0"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rPr>
              <a:t>الذي يتماشى مع خط سير الحركة،  </a:t>
            </a:r>
            <a:r>
              <a:rPr kumimoji="0" lang="ar-SA" sz="54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فتكون المحاولات الاولى مصحوبة بالأخطاء التي يتم اكتشافها عن طريق مقارنتها بالأداء الصحيح للحركة</a:t>
            </a:r>
            <a:r>
              <a:rPr kumimoji="0" lang="ar-SA" sz="5400" b="0"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a:t>
            </a:r>
            <a:r>
              <a:rPr kumimoji="0" lang="ar-SA" sz="5400" b="0"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rPr>
              <a:t>وبذا يحصل (توافق خام) ونعني به نجاح الاداء الى حدا ما .</a:t>
            </a:r>
            <a:endParaRPr kumimoji="0" lang="en-US" sz="5400" b="0" i="0" u="none" strike="noStrike" kern="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ar-SA" sz="5400" b="0"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rPr>
              <a:t>ان الصفات الظاهرة للأداء الحركي في مرحلة التوافق الخام هي</a:t>
            </a:r>
            <a:r>
              <a:rPr kumimoji="0" lang="ar-SA" sz="5400" b="1"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rPr>
              <a:t> </a:t>
            </a:r>
            <a:r>
              <a:rPr kumimoji="0" lang="ar-SA" sz="54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استعمال المتعلم قوة كبيرة غير ضرورية و</a:t>
            </a:r>
            <a:r>
              <a:rPr kumimoji="0" lang="ar-IQ" sz="54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شتراك </a:t>
            </a:r>
            <a:r>
              <a:rPr kumimoji="0" lang="ar-SA" sz="54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عضلات كثيرة غير مطلوبة </a:t>
            </a:r>
            <a:r>
              <a:rPr kumimoji="0" lang="ar-SA" sz="5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ويكون </a:t>
            </a:r>
            <a:r>
              <a:rPr kumimoji="0" lang="ar-SA" sz="54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مجمل المسار الحركي متصلبا</a:t>
            </a:r>
            <a:r>
              <a:rPr kumimoji="0" lang="ar-IQ" sz="54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a:t>
            </a:r>
            <a:r>
              <a:rPr kumimoji="0" lang="ar-SA" sz="54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اثناء الاداء اي وجود حركات زائدة </a:t>
            </a:r>
            <a:r>
              <a:rPr kumimoji="0" lang="ar-SA" sz="5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و عمل عضلات اضافية وبالتالي يزداد مجهود القوى في بداية الاداء</a:t>
            </a:r>
            <a:endParaRPr kumimoji="0" lang="en-US" sz="54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361719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4">
              <a:extLst>
                <a:ext uri="{96DAC541-7B7A-43D3-8B79-37D633B846F1}">
                  <asvg:svgBlip xmlns:asvg="http://schemas.microsoft.com/office/drawing/2016/SVG/main" r:embed="rId5"/>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7" name="Freeform 2">
            <a:extLst>
              <a:ext uri="{FF2B5EF4-FFF2-40B4-BE49-F238E27FC236}">
                <a16:creationId xmlns:a16="http://schemas.microsoft.com/office/drawing/2014/main" id="{B265AAAA-DF88-4B62-ACCE-60686A94894A}"/>
              </a:ext>
            </a:extLst>
          </p:cNvPr>
          <p:cNvSpPr/>
          <p:nvPr/>
        </p:nvSpPr>
        <p:spPr>
          <a:xfrm rot="-5400000" flipH="1" flipV="1">
            <a:off x="-51998" y="-71212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4">
              <a:extLst>
                <a:ext uri="{96DAC541-7B7A-43D3-8B79-37D633B846F1}">
                  <asvg:svgBlip xmlns:asvg="http://schemas.microsoft.com/office/drawing/2016/SVG/main" r:embed="rId5"/>
                </a:ext>
              </a:extLst>
            </a:blip>
            <a:stretch>
              <a:fillRect r="-75183"/>
            </a:stretch>
          </a:blipFill>
        </p:spPr>
      </p:sp>
      <p:pic>
        <p:nvPicPr>
          <p:cNvPr id="2" name="WhatsApp Video 2024-11-03 at 10.27.50 PM">
            <a:hlinkClick r:id="" action="ppaction://media"/>
            <a:extLst>
              <a:ext uri="{FF2B5EF4-FFF2-40B4-BE49-F238E27FC236}">
                <a16:creationId xmlns:a16="http://schemas.microsoft.com/office/drawing/2014/main" id="{A90C0512-54AA-401A-83A4-66C43D9CC5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70622" y="0"/>
            <a:ext cx="5029200" cy="9220200"/>
          </a:xfrm>
          <a:prstGeom prst="rect">
            <a:avLst/>
          </a:prstGeom>
        </p:spPr>
      </p:pic>
    </p:spTree>
    <p:extLst>
      <p:ext uri="{BB962C8B-B14F-4D97-AF65-F5344CB8AC3E}">
        <p14:creationId xmlns:p14="http://schemas.microsoft.com/office/powerpoint/2010/main" val="306410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7" name="Freeform 2">
            <a:extLst>
              <a:ext uri="{FF2B5EF4-FFF2-40B4-BE49-F238E27FC236}">
                <a16:creationId xmlns:a16="http://schemas.microsoft.com/office/drawing/2014/main" id="{B265AAAA-DF88-4B62-ACCE-60686A94894A}"/>
              </a:ext>
            </a:extLst>
          </p:cNvPr>
          <p:cNvSpPr/>
          <p:nvPr/>
        </p:nvSpPr>
        <p:spPr>
          <a:xfrm rot="-5400000" flipH="1" flipV="1">
            <a:off x="-51998" y="-71212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14" name="مربع نص 13">
            <a:extLst>
              <a:ext uri="{FF2B5EF4-FFF2-40B4-BE49-F238E27FC236}">
                <a16:creationId xmlns:a16="http://schemas.microsoft.com/office/drawing/2014/main" id="{C500DB0E-F523-4B13-98F8-D41EC38EF06E}"/>
              </a:ext>
            </a:extLst>
          </p:cNvPr>
          <p:cNvSpPr txBox="1"/>
          <p:nvPr/>
        </p:nvSpPr>
        <p:spPr>
          <a:xfrm>
            <a:off x="4353566" y="0"/>
            <a:ext cx="13934434" cy="10566354"/>
          </a:xfrm>
          <a:prstGeom prst="rect">
            <a:avLst/>
          </a:prstGeom>
          <a:noFill/>
        </p:spPr>
        <p:txBody>
          <a:bodyPr wrap="square">
            <a:spAutoFit/>
          </a:bodyPr>
          <a:lstStyle/>
          <a:p>
            <a:pPr algn="r" rtl="1">
              <a:lnSpc>
                <a:spcPct val="115000"/>
              </a:lnSpc>
              <a:spcAft>
                <a:spcPts val="1000"/>
              </a:spcAft>
            </a:pPr>
            <a:r>
              <a:rPr lang="ar-SA" sz="6600" b="1" dirty="0">
                <a:solidFill>
                  <a:srgbClr val="00B0F0"/>
                </a:solidFill>
                <a:effectLst/>
                <a:latin typeface="Calibri" panose="020F0502020204030204" pitchFamily="34" charset="0"/>
                <a:ea typeface="Calibri" panose="020F0502020204030204" pitchFamily="34" charset="0"/>
                <a:cs typeface="Simplified Arabic" panose="02020603050405020304" pitchFamily="18" charset="-78"/>
              </a:rPr>
              <a:t>ونحن نعلم </a:t>
            </a:r>
            <a:r>
              <a:rPr lang="ar-SA" sz="6600" b="1"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ان في جسم الانسان ما يقارب 500 عضلة وعند اداء حركة لأول مرة مثل ركوب دراجة هوائية </a:t>
            </a:r>
            <a:r>
              <a:rPr lang="ar-SA" sz="66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يستعمل اللاعب في بداية تعلمه للدراجة عضلات عديدة اكثر مما يجب ويبذل قوة اكبر ويكون جسمه متصلب مما يؤدي الى التعب السريع كما ينعدم التناسق والتوافق والانسيابية في الحركة</a:t>
            </a:r>
            <a:r>
              <a:rPr lang="ar-SA" sz="6600" b="1"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 ، ولكن بعد التكرار والتدريب ولمدة طويلة يسيطر على المقود وبعدها</a:t>
            </a:r>
            <a:r>
              <a:rPr lang="en-US" sz="6600" b="1"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 </a:t>
            </a:r>
            <a:r>
              <a:rPr lang="ar-SA" sz="6600" b="1"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يستطيع ركوب الدراجة مع ترك اليدين للمقود. </a:t>
            </a:r>
            <a:endParaRPr lang="en-US" sz="66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صورة 11">
            <a:extLst>
              <a:ext uri="{FF2B5EF4-FFF2-40B4-BE49-F238E27FC236}">
                <a16:creationId xmlns:a16="http://schemas.microsoft.com/office/drawing/2014/main" id="{70DB1E35-1B23-44BE-8687-29F69E61E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6" y="0"/>
            <a:ext cx="4304261" cy="4610100"/>
          </a:xfrm>
          <a:prstGeom prst="rect">
            <a:avLst/>
          </a:prstGeom>
        </p:spPr>
      </p:pic>
      <p:pic>
        <p:nvPicPr>
          <p:cNvPr id="16" name="صورة 15">
            <a:extLst>
              <a:ext uri="{FF2B5EF4-FFF2-40B4-BE49-F238E27FC236}">
                <a16:creationId xmlns:a16="http://schemas.microsoft.com/office/drawing/2014/main" id="{3942E003-76F3-44EE-9AD2-C6DE014EA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8" y="4610101"/>
            <a:ext cx="4382874" cy="5353050"/>
          </a:xfrm>
          <a:prstGeom prst="rect">
            <a:avLst/>
          </a:prstGeom>
        </p:spPr>
      </p:pic>
    </p:spTree>
    <p:extLst>
      <p:ext uri="{BB962C8B-B14F-4D97-AF65-F5344CB8AC3E}">
        <p14:creationId xmlns:p14="http://schemas.microsoft.com/office/powerpoint/2010/main" val="190483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FF95BB96-3E48-48E0-97EE-41926BE7AEDA}"/>
              </a:ext>
            </a:extLst>
          </p:cNvPr>
          <p:cNvSpPr/>
          <p:nvPr/>
        </p:nvSpPr>
        <p:spPr>
          <a:xfrm>
            <a:off x="2881573" y="1"/>
            <a:ext cx="15406428" cy="10741402"/>
          </a:xfrm>
          <a:prstGeom prst="rect">
            <a:avLst/>
          </a:prstGeom>
        </p:spPr>
        <p:txBody>
          <a:bodyPr wrap="square">
            <a:spAutoFit/>
          </a:bodyPr>
          <a:lstStyle/>
          <a:p>
            <a:pPr algn="r" rtl="1">
              <a:spcAft>
                <a:spcPts val="1000"/>
              </a:spcAft>
            </a:pPr>
            <a:r>
              <a:rPr lang="ar-IQ" sz="6600" b="1"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a:t>
            </a:r>
            <a:r>
              <a:rPr lang="ar-SA" sz="8000" b="1" dirty="0">
                <a:solidFill>
                  <a:srgbClr val="0070C0"/>
                </a:solidFill>
                <a:effectLst/>
                <a:latin typeface="Calibri" panose="020F0502020204030204" pitchFamily="34" charset="0"/>
                <a:ea typeface="Calibri" panose="020F0502020204030204" pitchFamily="34" charset="0"/>
                <a:cs typeface="Simplified Arabic" panose="02020603050405020304" pitchFamily="18" charset="-78"/>
              </a:rPr>
              <a:t>مميزات وخاصية التوافق الخام :</a:t>
            </a:r>
            <a:br>
              <a:rPr lang="en-US" sz="8000" b="1" dirty="0">
                <a:solidFill>
                  <a:srgbClr val="0070C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1-لايتوازن ما يبذله اللاعب من قوة وجهد مع متطلبات المهار</a:t>
            </a:r>
            <a:r>
              <a:rPr lang="ar-IQ" sz="4400" b="1" u="sng"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ة </a:t>
            </a:r>
            <a:r>
              <a:rPr lang="ar-IQ" sz="4400" b="1" dirty="0">
                <a:solidFill>
                  <a:srgbClr val="000103"/>
                </a:solidFill>
                <a:latin typeface="Calibri" panose="020F0502020204030204" pitchFamily="34" charset="0"/>
                <a:ea typeface="Calibri" panose="020F0502020204030204" pitchFamily="34" charset="0"/>
                <a:cs typeface="Simplified Arabic" panose="02020603050405020304" pitchFamily="18" charset="-78"/>
              </a:rPr>
              <a:t>.</a:t>
            </a:r>
            <a:r>
              <a:rPr lang="ar-SA" sz="4400" b="1"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مثال في كرة القدم، عندما يبذل اللاعب جهدًا عاليًا في الركض خلف الكرة لكنه غير قادر على التحكم بها بشكل جيد عند الوصول إليها</a:t>
            </a:r>
            <a:r>
              <a:rPr lang="en-US" sz="4400" b="1" dirty="0">
                <a:solidFill>
                  <a:srgbClr val="000103"/>
                </a:solidFill>
                <a:effectLst/>
                <a:latin typeface="Simplified Arabic" panose="02020603050405020304" pitchFamily="18" charset="-78"/>
                <a:ea typeface="Calibri" panose="020F0502020204030204" pitchFamily="34" charset="0"/>
                <a:cs typeface="Arial" panose="020B0604020202020204" pitchFamily="34" charset="0"/>
              </a:rPr>
              <a:t>.</a:t>
            </a:r>
            <a:br>
              <a:rPr lang="en-US" sz="4400" b="1" dirty="0">
                <a:solidFill>
                  <a:srgbClr val="000103"/>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2-انعدام الانسيابية  زمان, مجال , التبادل بين الشد والارتخاء</a:t>
            </a:r>
            <a:r>
              <a:rPr lang="ar-IQ"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a:t>
            </a:r>
            <a:r>
              <a:rPr lang="ar-IQ" sz="4400" b="1" dirty="0">
                <a:solidFill>
                  <a:srgbClr val="00B0F0"/>
                </a:solidFill>
                <a:effectLst/>
                <a:latin typeface="Calibri" panose="020F0502020204030204" pitchFamily="34" charset="0"/>
                <a:ea typeface="Calibri" panose="020F0502020204030204" pitchFamily="34" charset="0"/>
                <a:cs typeface="Simplified Arabic" panose="02020603050405020304" pitchFamily="18" charset="-78"/>
              </a:rPr>
              <a:t>مثال في الجمباز، عندما يقوم لاعب الجمباز بحركة دوران لكن حركته تكون متصلبة وغير انسيابية، مما يجعله غير قادر على الانتقال السلس بين الحركات.</a:t>
            </a:r>
            <a:br>
              <a:rPr lang="en-US" sz="4400" b="1" u="sng" dirty="0">
                <a:solidFill>
                  <a:srgbClr val="FF000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3-تاخر الانتقال بين الاقسام الحركة الثلاثة</a:t>
            </a:r>
            <a:r>
              <a:rPr lang="ar-SA" sz="4000" b="1" dirty="0">
                <a:solidFill>
                  <a:srgbClr val="00B050"/>
                </a:solidFill>
                <a:effectLst/>
                <a:latin typeface="Calibri" panose="020F0502020204030204" pitchFamily="34" charset="0"/>
                <a:ea typeface="Calibri" panose="020F0502020204030204" pitchFamily="34" charset="0"/>
                <a:cs typeface="Simplified Arabic" panose="02020603050405020304" pitchFamily="18" charset="-78"/>
              </a:rPr>
              <a:t>.  مثال في السباحة، عند انتقال السباح من مرحلة السحب إلى الدفع، إذا تأخر في الانتقال، فإنه يفقد السرعة ويستهلك طاقة أكبر</a:t>
            </a:r>
            <a:br>
              <a:rPr lang="en-US" sz="4400" b="1" dirty="0">
                <a:solidFill>
                  <a:srgbClr val="00B05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4-التعامل مع الاجهزة غير مناسب</a:t>
            </a:r>
            <a:r>
              <a:rPr lang="en-US"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a:t>
            </a:r>
            <a:r>
              <a:rPr lang="ar-SA" sz="4400" b="1" dirty="0">
                <a:solidFill>
                  <a:srgbClr val="002060"/>
                </a:solidFill>
                <a:effectLst/>
                <a:latin typeface="Calibri" panose="020F0502020204030204" pitchFamily="34" charset="0"/>
                <a:ea typeface="Calibri" panose="020F0502020204030204" pitchFamily="34" charset="0"/>
                <a:cs typeface="Simplified Arabic" panose="02020603050405020304" pitchFamily="18" charset="-78"/>
              </a:rPr>
              <a:t>مثال في رفع الأثقال، عند عدم ضبط التوازن على البار، يؤدي إلى أداء غير صحيح وربما إصابة.</a:t>
            </a:r>
            <a:br>
              <a:rPr lang="en-US" sz="4400" b="1" u="sng" dirty="0">
                <a:solidFill>
                  <a:srgbClr val="FF000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5-التوافق الحركي ضعيف لقلة المعلومات الموجودة في الذاكرة الحركية.</a:t>
            </a:r>
            <a:r>
              <a:rPr lang="ar-SA" sz="4400" b="1" u="sng" dirty="0">
                <a:solidFill>
                  <a:srgbClr val="0070C0"/>
                </a:solidFill>
                <a:effectLst/>
                <a:latin typeface="Calibri" panose="020F0502020204030204" pitchFamily="34" charset="0"/>
                <a:ea typeface="Calibri" panose="020F0502020204030204" pitchFamily="34" charset="0"/>
                <a:cs typeface="Simplified Arabic" panose="02020603050405020304" pitchFamily="18" charset="-78"/>
              </a:rPr>
              <a:t> </a:t>
            </a:r>
            <a:r>
              <a:rPr lang="ar-SA" sz="4400" b="1" dirty="0">
                <a:solidFill>
                  <a:srgbClr val="0070C0"/>
                </a:solidFill>
                <a:effectLst/>
                <a:latin typeface="Calibri" panose="020F0502020204030204" pitchFamily="34" charset="0"/>
                <a:ea typeface="Calibri" panose="020F0502020204030204" pitchFamily="34" charset="0"/>
                <a:cs typeface="Simplified Arabic" panose="02020603050405020304" pitchFamily="18" charset="-78"/>
              </a:rPr>
              <a:t>مثال في التنس، اللاعب المبتدئ لا يستطيع تنسيق حركته مع حركة الكرة لضعف التوافق الحركي.</a:t>
            </a:r>
            <a:br>
              <a:rPr lang="en-US" sz="4400" b="1" dirty="0">
                <a:solidFill>
                  <a:srgbClr val="000103"/>
                </a:solidFill>
                <a:effectLst/>
                <a:latin typeface="Simplified Arabic" panose="02020603050405020304" pitchFamily="18" charset="-78"/>
                <a:ea typeface="Calibri" panose="020F0502020204030204" pitchFamily="34" charset="0"/>
                <a:cs typeface="Arial" panose="020B0604020202020204" pitchFamily="34" charset="0"/>
              </a:rPr>
            </a:br>
            <a:endParaRPr lang="en-US" sz="44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صورة 10">
            <a:extLst>
              <a:ext uri="{FF2B5EF4-FFF2-40B4-BE49-F238E27FC236}">
                <a16:creationId xmlns:a16="http://schemas.microsoft.com/office/drawing/2014/main" id="{048CE5E0-5224-4CD1-AB1A-65FC4FEDC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2" y="-36230"/>
            <a:ext cx="2813338" cy="1962150"/>
          </a:xfrm>
          <a:prstGeom prst="rect">
            <a:avLst/>
          </a:prstGeom>
        </p:spPr>
      </p:pic>
      <p:pic>
        <p:nvPicPr>
          <p:cNvPr id="14" name="صورة 13">
            <a:extLst>
              <a:ext uri="{FF2B5EF4-FFF2-40B4-BE49-F238E27FC236}">
                <a16:creationId xmlns:a16="http://schemas.microsoft.com/office/drawing/2014/main" id="{AF158EB2-B0AA-407F-9C02-C9C873BFF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26" y="1792478"/>
            <a:ext cx="3088525" cy="2571750"/>
          </a:xfrm>
          <a:prstGeom prst="rect">
            <a:avLst/>
          </a:prstGeom>
        </p:spPr>
      </p:pic>
      <p:pic>
        <p:nvPicPr>
          <p:cNvPr id="16" name="صورة 15">
            <a:extLst>
              <a:ext uri="{FF2B5EF4-FFF2-40B4-BE49-F238E27FC236}">
                <a16:creationId xmlns:a16="http://schemas.microsoft.com/office/drawing/2014/main" id="{1E5E3349-70E9-4BC4-9842-B6B1D55E8C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 y="4324350"/>
            <a:ext cx="2827194" cy="2105025"/>
          </a:xfrm>
          <a:prstGeom prst="rect">
            <a:avLst/>
          </a:prstGeom>
        </p:spPr>
      </p:pic>
      <p:pic>
        <p:nvPicPr>
          <p:cNvPr id="18" name="صورة 17">
            <a:extLst>
              <a:ext uri="{FF2B5EF4-FFF2-40B4-BE49-F238E27FC236}">
                <a16:creationId xmlns:a16="http://schemas.microsoft.com/office/drawing/2014/main" id="{CCE21A60-BDAA-45BD-8423-2BB9737F8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82" y="6315075"/>
            <a:ext cx="2813338" cy="2028825"/>
          </a:xfrm>
          <a:prstGeom prst="rect">
            <a:avLst/>
          </a:prstGeom>
        </p:spPr>
      </p:pic>
      <p:pic>
        <p:nvPicPr>
          <p:cNvPr id="20" name="صورة 19">
            <a:extLst>
              <a:ext uri="{FF2B5EF4-FFF2-40B4-BE49-F238E27FC236}">
                <a16:creationId xmlns:a16="http://schemas.microsoft.com/office/drawing/2014/main" id="{6E082CB9-E792-4B7F-9D17-5F448D6603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55" y="8306697"/>
            <a:ext cx="2847975" cy="1600200"/>
          </a:xfrm>
          <a:prstGeom prst="rect">
            <a:avLst/>
          </a:prstGeom>
        </p:spPr>
      </p:pic>
    </p:spTree>
    <p:extLst>
      <p:ext uri="{BB962C8B-B14F-4D97-AF65-F5344CB8AC3E}">
        <p14:creationId xmlns:p14="http://schemas.microsoft.com/office/powerpoint/2010/main" val="167956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FF95BB96-3E48-48E0-97EE-41926BE7AEDA}"/>
              </a:ext>
            </a:extLst>
          </p:cNvPr>
          <p:cNvSpPr/>
          <p:nvPr/>
        </p:nvSpPr>
        <p:spPr>
          <a:xfrm>
            <a:off x="3048000" y="1"/>
            <a:ext cx="15240000" cy="9571851"/>
          </a:xfrm>
          <a:prstGeom prst="rect">
            <a:avLst/>
          </a:prstGeom>
        </p:spPr>
        <p:txBody>
          <a:bodyPr wrap="square">
            <a:spAutoFit/>
          </a:bodyPr>
          <a:lstStyle/>
          <a:p>
            <a:pPr algn="r" rtl="1">
              <a:spcAft>
                <a:spcPts val="1000"/>
              </a:spcAft>
            </a:pPr>
            <a:r>
              <a:rPr lang="en-US" sz="4400" b="1" u="sng" dirty="0">
                <a:solidFill>
                  <a:srgbClr val="FF0000"/>
                </a:solidFill>
                <a:latin typeface="Simplified Arabic" panose="02020603050405020304" pitchFamily="18" charset="-78"/>
                <a:ea typeface="Calibri" panose="020F0502020204030204" pitchFamily="34" charset="0"/>
                <a:cs typeface="Arial" panose="020B0604020202020204" pitchFamily="34" charset="0"/>
              </a:rPr>
              <a:t>6</a:t>
            </a: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-عدم النجاح بالأداء في كل مرة</a:t>
            </a:r>
            <a:r>
              <a:rPr lang="ar-IQ"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a:t>
            </a:r>
            <a:r>
              <a:rPr lang="ar-IQ" sz="4400" b="1" dirty="0">
                <a:solidFill>
                  <a:srgbClr val="00B0F0"/>
                </a:solidFill>
                <a:effectLst/>
                <a:latin typeface="Calibri" panose="020F0502020204030204" pitchFamily="34" charset="0"/>
                <a:ea typeface="Calibri" panose="020F0502020204030204" pitchFamily="34" charset="0"/>
                <a:cs typeface="Simplified Arabic" panose="02020603050405020304" pitchFamily="18" charset="-78"/>
              </a:rPr>
              <a:t>مثال في رمي الرمح، حيث يصعب على المبتدئ تحقيق نتائج ثابتة ومكررة.</a:t>
            </a:r>
            <a:br>
              <a:rPr lang="en-US" sz="4400" b="1" u="sng" dirty="0">
                <a:solidFill>
                  <a:srgbClr val="FF000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7-مقدار الاستجابة كبيرة بالنسبة الى الحركة التي يؤديها المتعلم  وناتج عن السيالات العصبية الهابطة</a:t>
            </a:r>
            <a:r>
              <a:rPr lang="en-US"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a:t>
            </a:r>
            <a:r>
              <a:rPr lang="ar-IQ" sz="4400" b="1" dirty="0">
                <a:solidFill>
                  <a:srgbClr val="002060"/>
                </a:solidFill>
                <a:effectLst/>
                <a:latin typeface="Calibri" panose="020F0502020204030204" pitchFamily="34" charset="0"/>
                <a:ea typeface="Calibri" panose="020F0502020204030204" pitchFamily="34" charset="0"/>
                <a:cs typeface="Simplified Arabic" panose="02020603050405020304" pitchFamily="18" charset="-78"/>
              </a:rPr>
              <a:t>مثال في الجري، عندما يبدأ العداء انطلاقة سريعة دون ضبط، فإن حركته تكون عنيفة وتؤدي لإرهاق سريع.</a:t>
            </a:r>
            <a:br>
              <a:rPr lang="en-US" sz="4400" b="1" u="sng" dirty="0">
                <a:solidFill>
                  <a:srgbClr val="FF000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8-الاحساس بالتعب مبكرا نتيجة للعمل العضلي الكبير الذي تشترك فيه عضلات ليس لها دور في المهارية</a:t>
            </a:r>
            <a:r>
              <a:rPr lang="en-US" sz="4400" b="1" dirty="0">
                <a:solidFill>
                  <a:srgbClr val="7030A0"/>
                </a:solidFill>
                <a:effectLst/>
                <a:latin typeface="Calibri" panose="020F0502020204030204" pitchFamily="34" charset="0"/>
                <a:ea typeface="Calibri" panose="020F0502020204030204" pitchFamily="34" charset="0"/>
                <a:cs typeface="Simplified Arabic" panose="02020603050405020304" pitchFamily="18" charset="-78"/>
              </a:rPr>
              <a:t> </a:t>
            </a:r>
            <a:r>
              <a:rPr lang="ar-IQ" sz="4400" b="1" dirty="0">
                <a:solidFill>
                  <a:srgbClr val="7030A0"/>
                </a:solidFill>
                <a:effectLst/>
                <a:latin typeface="Calibri" panose="020F0502020204030204" pitchFamily="34" charset="0"/>
                <a:ea typeface="Calibri" panose="020F0502020204030204" pitchFamily="34" charset="0"/>
                <a:cs typeface="Simplified Arabic" panose="02020603050405020304" pitchFamily="18" charset="-78"/>
              </a:rPr>
              <a:t>مثال في التزلج على الجليد، اللاعب يشعر بالتعب لأن العضلات غير المهمة تشارك في الحركة بسبب قلة التوافق.</a:t>
            </a:r>
            <a:br>
              <a:rPr lang="en-US" sz="4400" b="1" u="sng" dirty="0">
                <a:solidFill>
                  <a:srgbClr val="FF000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9-التصرف والتصور الخاطئ وعدم الاستعداد الدائم للحركة</a:t>
            </a:r>
            <a:r>
              <a:rPr lang="ar-IQ"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9.  </a:t>
            </a:r>
            <a:r>
              <a:rPr lang="ar-IQ" sz="4400" b="1" dirty="0">
                <a:solidFill>
                  <a:srgbClr val="00B050"/>
                </a:solidFill>
                <a:effectLst/>
                <a:latin typeface="Calibri" panose="020F0502020204030204" pitchFamily="34" charset="0"/>
                <a:ea typeface="Calibri" panose="020F0502020204030204" pitchFamily="34" charset="0"/>
                <a:cs typeface="Simplified Arabic" panose="02020603050405020304" pitchFamily="18" charset="-78"/>
              </a:rPr>
              <a:t>مثال في كرة السلة، اللاعب لا يستطيع التنبؤ بحركة الكرة، مما يسبب تأخرًا في الاستجابة.</a:t>
            </a:r>
            <a:br>
              <a:rPr lang="en-US" sz="4400" b="1" u="sng" dirty="0">
                <a:solidFill>
                  <a:srgbClr val="FF000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10-انعدام الرشاقة التي تنظم كافة الصفات الحركية </a:t>
            </a:r>
            <a:r>
              <a:rPr lang="ar-SA" sz="4400" b="1" dirty="0">
                <a:solidFill>
                  <a:srgbClr val="00B0F0"/>
                </a:solidFill>
                <a:effectLst/>
                <a:latin typeface="Calibri" panose="020F0502020204030204" pitchFamily="34" charset="0"/>
                <a:ea typeface="Calibri" panose="020F0502020204030204" pitchFamily="34" charset="0"/>
                <a:cs typeface="Simplified Arabic" panose="02020603050405020304" pitchFamily="18" charset="-78"/>
              </a:rPr>
              <a:t>مثال في الكرة الطائرة، اللاعب يجد صعوبة في التكيف والتغير بين الحركات لغياب الرشاقة.</a:t>
            </a:r>
            <a:r>
              <a:rPr lang="en-US" sz="4400" b="1" dirty="0">
                <a:solidFill>
                  <a:srgbClr val="00B0F0"/>
                </a:solidFill>
                <a:effectLst/>
                <a:latin typeface="Calibri" panose="020F0502020204030204" pitchFamily="34" charset="0"/>
                <a:ea typeface="Calibri" panose="020F0502020204030204" pitchFamily="34" charset="0"/>
                <a:cs typeface="Simplified Arabic" panose="02020603050405020304" pitchFamily="18" charset="-78"/>
              </a:rPr>
              <a:t> </a:t>
            </a:r>
            <a:br>
              <a:rPr lang="en-US" sz="4400" b="1" u="sng" dirty="0">
                <a:solidFill>
                  <a:srgbClr val="FF0000"/>
                </a:solidFill>
                <a:effectLst/>
                <a:latin typeface="Simplified Arabic" panose="02020603050405020304" pitchFamily="18" charset="-78"/>
                <a:ea typeface="Calibri" panose="020F0502020204030204" pitchFamily="34" charset="0"/>
                <a:cs typeface="Arial" panose="020B0604020202020204" pitchFamily="34" charset="0"/>
              </a:rPr>
            </a:br>
            <a:r>
              <a:rPr lang="ar-SA"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11-ضعف في التوقيت ورد الفعل</a:t>
            </a:r>
            <a:r>
              <a:rPr lang="en-US" sz="4400" b="1" u="sng"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a:t>
            </a:r>
            <a:r>
              <a:rPr lang="ar-IQ" sz="4400" b="1" dirty="0">
                <a:effectLst/>
                <a:latin typeface="Calibri" panose="020F0502020204030204" pitchFamily="34" charset="0"/>
                <a:ea typeface="Calibri" panose="020F0502020204030204" pitchFamily="34" charset="0"/>
                <a:cs typeface="Simplified Arabic" panose="02020603050405020304" pitchFamily="18" charset="-78"/>
              </a:rPr>
              <a:t>مثال في كرة التنس، اللاعب يفشل في التوقيت الصحيح لضرب الكرة، مما يؤدي لفقدان النقطة.</a:t>
            </a:r>
            <a:endParaRPr lang="en-US" sz="44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صورة 10">
            <a:extLst>
              <a:ext uri="{FF2B5EF4-FFF2-40B4-BE49-F238E27FC236}">
                <a16:creationId xmlns:a16="http://schemas.microsoft.com/office/drawing/2014/main" id="{B6A58E26-4C4A-4A5D-9BF0-6A5697D6E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 y="8299117"/>
            <a:ext cx="2828925" cy="1619250"/>
          </a:xfrm>
          <a:prstGeom prst="rect">
            <a:avLst/>
          </a:prstGeom>
        </p:spPr>
      </p:pic>
      <p:pic>
        <p:nvPicPr>
          <p:cNvPr id="14" name="صورة 13">
            <a:extLst>
              <a:ext uri="{FF2B5EF4-FFF2-40B4-BE49-F238E27FC236}">
                <a16:creationId xmlns:a16="http://schemas.microsoft.com/office/drawing/2014/main" id="{7F96702F-2A9F-4A15-B70A-051FB56CD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6" y="-412116"/>
            <a:ext cx="2803401" cy="3428477"/>
          </a:xfrm>
          <a:prstGeom prst="rect">
            <a:avLst/>
          </a:prstGeom>
        </p:spPr>
      </p:pic>
      <p:pic>
        <p:nvPicPr>
          <p:cNvPr id="16" name="صورة 15">
            <a:extLst>
              <a:ext uri="{FF2B5EF4-FFF2-40B4-BE49-F238E27FC236}">
                <a16:creationId xmlns:a16="http://schemas.microsoft.com/office/drawing/2014/main" id="{13369135-91E0-41E2-9F9D-7CA4349238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21" y="3018537"/>
            <a:ext cx="2831977" cy="2047875"/>
          </a:xfrm>
          <a:prstGeom prst="rect">
            <a:avLst/>
          </a:prstGeom>
        </p:spPr>
      </p:pic>
      <p:pic>
        <p:nvPicPr>
          <p:cNvPr id="18" name="صورة 17">
            <a:extLst>
              <a:ext uri="{FF2B5EF4-FFF2-40B4-BE49-F238E27FC236}">
                <a16:creationId xmlns:a16="http://schemas.microsoft.com/office/drawing/2014/main" id="{FACCF8A0-1140-49E1-9779-B2F97F304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5" y="5067177"/>
            <a:ext cx="2803402" cy="1743075"/>
          </a:xfrm>
          <a:prstGeom prst="rect">
            <a:avLst/>
          </a:prstGeom>
        </p:spPr>
      </p:pic>
      <p:pic>
        <p:nvPicPr>
          <p:cNvPr id="20" name="صورة 19">
            <a:extLst>
              <a:ext uri="{FF2B5EF4-FFF2-40B4-BE49-F238E27FC236}">
                <a16:creationId xmlns:a16="http://schemas.microsoft.com/office/drawing/2014/main" id="{4DB6F803-5C58-4BA8-AAEC-D9C5DF4F9D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63" y="6844808"/>
            <a:ext cx="2803402" cy="1428750"/>
          </a:xfrm>
          <a:prstGeom prst="rect">
            <a:avLst/>
          </a:prstGeom>
        </p:spPr>
      </p:pic>
    </p:spTree>
    <p:extLst>
      <p:ext uri="{BB962C8B-B14F-4D97-AF65-F5344CB8AC3E}">
        <p14:creationId xmlns:p14="http://schemas.microsoft.com/office/powerpoint/2010/main" val="2024652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
            <a:extLst>
              <a:ext uri="{FF2B5EF4-FFF2-40B4-BE49-F238E27FC236}">
                <a16:creationId xmlns:a16="http://schemas.microsoft.com/office/drawing/2014/main" id="{2A6DCFE4-2599-4657-8907-DD8699E38B97}"/>
              </a:ext>
            </a:extLst>
          </p:cNvPr>
          <p:cNvSpPr/>
          <p:nvPr/>
        </p:nvSpPr>
        <p:spPr>
          <a:xfrm>
            <a:off x="0" y="0"/>
            <a:ext cx="18288000" cy="369331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6600" b="1" i="0" u="none" strike="noStrike" kern="0" cap="none" spc="0" normalizeH="0" baseline="0" noProof="0" dirty="0">
                <a:ln>
                  <a:noFill/>
                </a:ln>
                <a:solidFill>
                  <a:srgbClr val="00B050"/>
                </a:solidFill>
                <a:effectLst/>
                <a:uLnTx/>
                <a:uFillTx/>
                <a:ea typeface="Calibri" panose="020F0502020204030204" pitchFamily="34" charset="0"/>
                <a:cs typeface="Simplified Arabic" panose="02020603050405020304" pitchFamily="18" charset="-78"/>
              </a:rPr>
              <a:t>ثانياً :مرحلة التوافق الحركي الدقيق(الجيد)</a:t>
            </a:r>
            <a:endParaRPr kumimoji="0" lang="ar-IQ" sz="6600" b="1" i="0" u="none" strike="noStrike" kern="0" cap="none" spc="0" normalizeH="0" baseline="0" noProof="0" dirty="0">
              <a:ln>
                <a:noFill/>
              </a:ln>
              <a:solidFill>
                <a:srgbClr val="00B050"/>
              </a:solidFill>
              <a:effectLst/>
              <a:uLnTx/>
              <a:uFillTx/>
              <a:ea typeface="Calibri" panose="020F0502020204030204" pitchFamily="34" charset="0"/>
              <a:cs typeface="Simplified Arabic" panose="02020603050405020304" pitchFamily="18" charset="-78"/>
            </a:endParaRPr>
          </a:p>
          <a:p>
            <a:pPr marL="0" marR="0" lvl="0" indent="0" algn="r" defTabSz="914400" eaLnBrk="1" fontAlgn="auto" latinLnBrk="0" hangingPunct="1">
              <a:lnSpc>
                <a:spcPct val="100000"/>
              </a:lnSpc>
              <a:spcBef>
                <a:spcPts val="0"/>
              </a:spcBef>
              <a:spcAft>
                <a:spcPts val="0"/>
              </a:spcAft>
              <a:buClrTx/>
              <a:buSzTx/>
              <a:buFontTx/>
              <a:buNone/>
              <a:tabLst/>
              <a:defRPr/>
            </a:pPr>
            <a:br>
              <a:rPr kumimoji="0" lang="en-US" sz="48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r>
              <a:rPr kumimoji="0" lang="ar-SA" sz="6000" b="0" i="0" u="none"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t>-  </a:t>
            </a:r>
            <a:r>
              <a:rPr kumimoji="0" lang="ar-IQ" sz="60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التوافق </a:t>
            </a:r>
            <a:r>
              <a:rPr kumimoji="0" lang="ar-SA" sz="60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هو قدرة الجهاز العصبي على تنظيم العمل العضلي أي تنظيم القوة الداخلية لتنسجم مع القوة الخارجية فنتجنب الحركات الزائدة.</a:t>
            </a:r>
            <a:endParaRPr kumimoji="0" lang="en-US" sz="6000" b="0" i="0" u="none" strike="noStrike" kern="0" cap="none" spc="0" normalizeH="0" baseline="0" noProof="0" dirty="0">
              <a:ln>
                <a:noFill/>
              </a:ln>
              <a:solidFill>
                <a:srgbClr val="FF0000"/>
              </a:solidFill>
              <a:effectLst/>
              <a:uLnTx/>
              <a:uFillTx/>
            </a:endParaRPr>
          </a:p>
        </p:txBody>
      </p:sp>
      <p:sp>
        <p:nvSpPr>
          <p:cNvPr id="15" name="مربع نص 14">
            <a:extLst>
              <a:ext uri="{FF2B5EF4-FFF2-40B4-BE49-F238E27FC236}">
                <a16:creationId xmlns:a16="http://schemas.microsoft.com/office/drawing/2014/main" id="{5BEDA4C9-BB6D-4AE8-87DD-DE204DC12800}"/>
              </a:ext>
            </a:extLst>
          </p:cNvPr>
          <p:cNvSpPr txBox="1"/>
          <p:nvPr/>
        </p:nvSpPr>
        <p:spPr>
          <a:xfrm>
            <a:off x="7696200" y="4145294"/>
            <a:ext cx="10773506" cy="5078313"/>
          </a:xfrm>
          <a:prstGeom prst="rect">
            <a:avLst/>
          </a:prstGeom>
          <a:noFill/>
        </p:spPr>
        <p:txBody>
          <a:bodyPr wrap="square">
            <a:spAutoFit/>
          </a:bodyPr>
          <a:lstStyle/>
          <a:p>
            <a:pPr algn="r"/>
            <a:r>
              <a:rPr lang="ar-IQ" sz="5400" b="1" dirty="0"/>
              <a:t>مثال </a:t>
            </a:r>
            <a:r>
              <a:rPr lang="ar-IQ" sz="5400" b="1" dirty="0" err="1"/>
              <a:t>رياضي:في</a:t>
            </a:r>
            <a:r>
              <a:rPr lang="ar-IQ" sz="5400" b="1" dirty="0"/>
              <a:t> رياضة الرماية، على سبيل المثال، يحتاج الرياضي إلى التحكم الدقيق في حركة اليدين والأصابع أثناء إطلاق السهم أو الرصاصة. يجب أن يكون التوتر في العضلات متناسباً تماماً مع القوة اللازمة للإطلاق، وأي حركة زائدة يمكن أن تؤثر على دقة الهدف.</a:t>
            </a:r>
            <a:endParaRPr lang="en-US" sz="5400" b="1" dirty="0"/>
          </a:p>
        </p:txBody>
      </p:sp>
      <p:pic>
        <p:nvPicPr>
          <p:cNvPr id="12" name="صورة 11">
            <a:extLst>
              <a:ext uri="{FF2B5EF4-FFF2-40B4-BE49-F238E27FC236}">
                <a16:creationId xmlns:a16="http://schemas.microsoft.com/office/drawing/2014/main" id="{585DE66A-CDF4-4FCA-B1E6-43D921E79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46401"/>
            <a:ext cx="6523965" cy="5960495"/>
          </a:xfrm>
          <a:prstGeom prst="rect">
            <a:avLst/>
          </a:prstGeom>
        </p:spPr>
      </p:pic>
    </p:spTree>
    <p:extLst>
      <p:ext uri="{BB962C8B-B14F-4D97-AF65-F5344CB8AC3E}">
        <p14:creationId xmlns:p14="http://schemas.microsoft.com/office/powerpoint/2010/main" val="941474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
            <a:extLst>
              <a:ext uri="{FF2B5EF4-FFF2-40B4-BE49-F238E27FC236}">
                <a16:creationId xmlns:a16="http://schemas.microsoft.com/office/drawing/2014/main" id="{12BF2948-0DDC-4798-81C3-F5F199F45D43}"/>
              </a:ext>
            </a:extLst>
          </p:cNvPr>
          <p:cNvSpPr/>
          <p:nvPr/>
        </p:nvSpPr>
        <p:spPr>
          <a:xfrm>
            <a:off x="0" y="95141"/>
            <a:ext cx="18288000" cy="7478970"/>
          </a:xfrm>
          <a:prstGeom prst="rect">
            <a:avLst/>
          </a:prstGeom>
        </p:spPr>
        <p:txBody>
          <a:bodyPr wrap="square">
            <a:spAutoFit/>
          </a:bodyPr>
          <a:lstStyle/>
          <a:p>
            <a:pPr algn="just" rtl="1"/>
            <a:r>
              <a:rPr lang="ar-SA" sz="6000" dirty="0">
                <a:solidFill>
                  <a:srgbClr val="FFFF00"/>
                </a:solidFill>
                <a:effectLst/>
                <a:ea typeface="Calibri" panose="020F0502020204030204" pitchFamily="34" charset="0"/>
                <a:cs typeface="Simplified Arabic" panose="02020603050405020304" pitchFamily="18" charset="-78"/>
              </a:rPr>
              <a:t>وتأتي</a:t>
            </a:r>
            <a:r>
              <a:rPr lang="ar-SA" sz="6000" dirty="0">
                <a:solidFill>
                  <a:srgbClr val="000103"/>
                </a:solidFill>
                <a:effectLst/>
                <a:ea typeface="Calibri" panose="020F0502020204030204" pitchFamily="34" charset="0"/>
                <a:cs typeface="Simplified Arabic" panose="02020603050405020304" pitchFamily="18" charset="-78"/>
              </a:rPr>
              <a:t> هذه المرحلة بعد مرحلة التوافق الخام وفيها يتحسن </a:t>
            </a:r>
            <a:r>
              <a:rPr lang="ar-SA" sz="6000" dirty="0">
                <a:solidFill>
                  <a:srgbClr val="FFFF00"/>
                </a:solidFill>
                <a:effectLst/>
                <a:ea typeface="Calibri" panose="020F0502020204030204" pitchFamily="34" charset="0"/>
                <a:cs typeface="Simplified Arabic" panose="02020603050405020304" pitchFamily="18" charset="-78"/>
              </a:rPr>
              <a:t>اداء</a:t>
            </a:r>
            <a:r>
              <a:rPr lang="ar-SA" sz="6000" dirty="0">
                <a:solidFill>
                  <a:srgbClr val="000103"/>
                </a:solidFill>
                <a:effectLst/>
                <a:ea typeface="Calibri" panose="020F0502020204030204" pitchFamily="34" charset="0"/>
                <a:cs typeface="Simplified Arabic" panose="02020603050405020304" pitchFamily="18" charset="-78"/>
              </a:rPr>
              <a:t> المتعلم بصورة ملموسه </a:t>
            </a:r>
            <a:r>
              <a:rPr lang="ar-SA" sz="6000" dirty="0" err="1">
                <a:solidFill>
                  <a:srgbClr val="000103"/>
                </a:solidFill>
                <a:effectLst/>
                <a:ea typeface="Calibri" panose="020F0502020204030204" pitchFamily="34" charset="0"/>
                <a:cs typeface="Simplified Arabic" panose="02020603050405020304" pitchFamily="18" charset="-78"/>
              </a:rPr>
              <a:t>واضحه</a:t>
            </a:r>
            <a:r>
              <a:rPr lang="ar-SA" sz="6000" dirty="0">
                <a:solidFill>
                  <a:srgbClr val="000103"/>
                </a:solidFill>
                <a:effectLst/>
                <a:ea typeface="Calibri" panose="020F0502020204030204" pitchFamily="34" charset="0"/>
                <a:cs typeface="Simplified Arabic" panose="02020603050405020304" pitchFamily="18" charset="-78"/>
              </a:rPr>
              <a:t> حيث يؤدي المتعلم المهارة بأخطاء اقل وتختفي الحركات الزائدة عن حاجة اداء المهارة اذ يستعمل المتعلم في هذه المرحلة قوته بطريقة (اقتصادية في الحركة)، ويوازن بين الشد والارتخاء ويكون التوقع والنقل الحركي منسجم مع الهدف تقريبا</a:t>
            </a:r>
            <a:r>
              <a:rPr lang="ar-IQ" sz="6000" dirty="0">
                <a:solidFill>
                  <a:srgbClr val="000103"/>
                </a:solidFill>
                <a:effectLst/>
                <a:ea typeface="Calibri" panose="020F0502020204030204" pitchFamily="34" charset="0"/>
                <a:cs typeface="Simplified Arabic" panose="02020603050405020304" pitchFamily="18" charset="-78"/>
              </a:rPr>
              <a:t>ً</a:t>
            </a:r>
            <a:r>
              <a:rPr lang="ar-SA" sz="6000" dirty="0">
                <a:solidFill>
                  <a:srgbClr val="000103"/>
                </a:solidFill>
                <a:effectLst/>
                <a:ea typeface="Calibri" panose="020F0502020204030204" pitchFamily="34" charset="0"/>
                <a:cs typeface="Simplified Arabic" panose="02020603050405020304" pitchFamily="18" charset="-78"/>
              </a:rPr>
              <a:t> </a:t>
            </a:r>
            <a:r>
              <a:rPr lang="ar-IQ" sz="6000" dirty="0">
                <a:solidFill>
                  <a:srgbClr val="000103"/>
                </a:solidFill>
                <a:effectLst/>
                <a:ea typeface="Calibri" panose="020F0502020204030204" pitchFamily="34" charset="0"/>
                <a:cs typeface="Simplified Arabic" panose="02020603050405020304" pitchFamily="18" charset="-78"/>
              </a:rPr>
              <a:t>،</a:t>
            </a:r>
            <a:r>
              <a:rPr lang="ar-SA" sz="6000" dirty="0">
                <a:solidFill>
                  <a:srgbClr val="000103"/>
                </a:solidFill>
                <a:effectLst/>
                <a:ea typeface="Calibri" panose="020F0502020204030204" pitchFamily="34" charset="0"/>
                <a:cs typeface="Simplified Arabic" panose="02020603050405020304" pitchFamily="18" charset="-78"/>
              </a:rPr>
              <a:t>الا ان هذه المرحلة تتميز بعدم القدرة على مواجهة العوامل الخارجية الطارئة التي تدخل على خط سير الحركة ، اذ انه لا يؤدي المهارة بشكل متكامل عندما تدخل علية عوامل خارجية غير متوقعه.</a:t>
            </a:r>
            <a:endParaRPr lang="en-US" sz="6000" dirty="0"/>
          </a:p>
        </p:txBody>
      </p:sp>
      <p:pic>
        <p:nvPicPr>
          <p:cNvPr id="11" name="صورة 10">
            <a:extLst>
              <a:ext uri="{FF2B5EF4-FFF2-40B4-BE49-F238E27FC236}">
                <a16:creationId xmlns:a16="http://schemas.microsoft.com/office/drawing/2014/main" id="{F17A7B04-D9F6-4E51-BF97-9170C763D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7501"/>
            <a:ext cx="5917292" cy="3276600"/>
          </a:xfrm>
          <a:prstGeom prst="rect">
            <a:avLst/>
          </a:prstGeom>
        </p:spPr>
      </p:pic>
      <p:sp>
        <p:nvSpPr>
          <p:cNvPr id="17" name="مربع نص 16">
            <a:extLst>
              <a:ext uri="{FF2B5EF4-FFF2-40B4-BE49-F238E27FC236}">
                <a16:creationId xmlns:a16="http://schemas.microsoft.com/office/drawing/2014/main" id="{28FE939A-A229-42BB-808A-E42F1C511CD3}"/>
              </a:ext>
            </a:extLst>
          </p:cNvPr>
          <p:cNvSpPr txBox="1"/>
          <p:nvPr/>
        </p:nvSpPr>
        <p:spPr>
          <a:xfrm>
            <a:off x="5917292" y="7505700"/>
            <a:ext cx="12370708" cy="2308324"/>
          </a:xfrm>
          <a:prstGeom prst="rect">
            <a:avLst/>
          </a:prstGeom>
          <a:noFill/>
        </p:spPr>
        <p:txBody>
          <a:bodyPr wrap="square">
            <a:spAutoFit/>
          </a:bodyPr>
          <a:lstStyle/>
          <a:p>
            <a:pPr algn="r"/>
            <a:r>
              <a:rPr lang="ar-IQ" sz="3600" b="1" dirty="0">
                <a:solidFill>
                  <a:srgbClr val="FF0000"/>
                </a:solidFill>
              </a:rPr>
              <a:t>مثال رياضي: لاعب كرة القدم في مرحلة التوافق الدقيق قد يتقن التمريرات والتسديدات بدقة عندما يكون في ظروف مستقرة ودون ضغوط. لكنه قد يجد صعوبة في تمرير الكرة بشكل مثالي إذا واجه ضغطًا مفاجئًا من لاعب الخصم، أو إذا تغير اتجاه الكرة بفعل الرياح، أو إذا تغيرت سرعة أرضية الملعب.</a:t>
            </a:r>
            <a:endParaRPr lang="en-US" sz="3600" b="1" dirty="0">
              <a:solidFill>
                <a:srgbClr val="FF0000"/>
              </a:solidFill>
            </a:endParaRPr>
          </a:p>
        </p:txBody>
      </p:sp>
    </p:spTree>
    <p:extLst>
      <p:ext uri="{BB962C8B-B14F-4D97-AF65-F5344CB8AC3E}">
        <p14:creationId xmlns:p14="http://schemas.microsoft.com/office/powerpoint/2010/main" val="1105907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
            <a:extLst>
              <a:ext uri="{FF2B5EF4-FFF2-40B4-BE49-F238E27FC236}">
                <a16:creationId xmlns:a16="http://schemas.microsoft.com/office/drawing/2014/main" id="{0E0CEF73-C312-4916-BBA8-E6A4FB19B5E5}"/>
              </a:ext>
            </a:extLst>
          </p:cNvPr>
          <p:cNvSpPr/>
          <p:nvPr/>
        </p:nvSpPr>
        <p:spPr>
          <a:xfrm>
            <a:off x="0" y="0"/>
            <a:ext cx="18288000" cy="10136108"/>
          </a:xfrm>
          <a:prstGeom prst="rect">
            <a:avLst/>
          </a:prstGeom>
        </p:spPr>
        <p:txBody>
          <a:bodyPr wrap="square">
            <a:spAutoFit/>
          </a:bodyPr>
          <a:lstStyle/>
          <a:p>
            <a:pPr algn="r" rtl="1">
              <a:lnSpc>
                <a:spcPct val="115000"/>
              </a:lnSpc>
              <a:spcAft>
                <a:spcPts val="1000"/>
              </a:spcAft>
            </a:pPr>
            <a:r>
              <a:rPr lang="ar-SA" sz="6000"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a:t>
            </a:r>
            <a:r>
              <a:rPr lang="ar-SA" sz="6000" dirty="0">
                <a:solidFill>
                  <a:srgbClr val="00B0F0"/>
                </a:solidFill>
                <a:effectLst/>
                <a:latin typeface="Calibri" panose="020F0502020204030204" pitchFamily="34" charset="0"/>
                <a:ea typeface="Calibri" panose="020F0502020204030204" pitchFamily="34" charset="0"/>
                <a:cs typeface="Simplified Arabic" panose="02020603050405020304" pitchFamily="18" charset="-78"/>
              </a:rPr>
              <a:t>ويتضح</a:t>
            </a:r>
            <a:r>
              <a:rPr lang="ar-SA" sz="6000"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 دور المدرب او المدرس في عملية التطور والانتقال من </a:t>
            </a:r>
            <a:r>
              <a:rPr lang="ar-SA" sz="6000" dirty="0">
                <a:solidFill>
                  <a:srgbClr val="00B0F0"/>
                </a:solidFill>
                <a:effectLst/>
                <a:latin typeface="Calibri" panose="020F0502020204030204" pitchFamily="34" charset="0"/>
                <a:ea typeface="Calibri" panose="020F0502020204030204" pitchFamily="34" charset="0"/>
                <a:cs typeface="Simplified Arabic" panose="02020603050405020304" pitchFamily="18" charset="-78"/>
              </a:rPr>
              <a:t>مرحلة</a:t>
            </a:r>
            <a:r>
              <a:rPr lang="ar-SA" sz="6000"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 التوافق الحركي الخام الى التوافق الدقيق في استخدام اساليب تعليمية وتدريبية لتوجيه اللاعب نحو (الجوانب المهمة في المهارة ).</a:t>
            </a:r>
            <a:endParaRPr lang="ar-IQ" sz="6000" dirty="0">
              <a:solidFill>
                <a:srgbClr val="000103"/>
              </a:solidFill>
              <a:latin typeface="Calibri" panose="020F0502020204030204" pitchFamily="34" charset="0"/>
              <a:ea typeface="Calibri" panose="020F0502020204030204" pitchFamily="34" charset="0"/>
              <a:cs typeface="Simplified Arabic" panose="02020603050405020304" pitchFamily="18" charset="-78"/>
            </a:endParaRPr>
          </a:p>
          <a:p>
            <a:pPr algn="r" rtl="1">
              <a:lnSpc>
                <a:spcPct val="115000"/>
              </a:lnSpc>
              <a:spcAft>
                <a:spcPts val="1000"/>
              </a:spcAft>
            </a:pPr>
            <a:endParaRPr lang="en-US" sz="6000" dirty="0">
              <a:effectLst/>
              <a:latin typeface="Calibri" panose="020F0502020204030204" pitchFamily="34" charset="0"/>
              <a:ea typeface="Calibri" panose="020F0502020204030204" pitchFamily="34" charset="0"/>
              <a:cs typeface="Arial" panose="020B0604020202020204" pitchFamily="34" charset="0"/>
            </a:endParaRPr>
          </a:p>
          <a:p>
            <a:pPr algn="r"/>
            <a:r>
              <a:rPr lang="ar-SA" sz="6000" dirty="0">
                <a:solidFill>
                  <a:srgbClr val="000103"/>
                </a:solidFill>
                <a:effectLst/>
                <a:ea typeface="Calibri" panose="020F0502020204030204" pitchFamily="34" charset="0"/>
                <a:cs typeface="Simplified Arabic" panose="02020603050405020304" pitchFamily="18" charset="-78"/>
              </a:rPr>
              <a:t>- ويساعده على معرفة النقاط الصعبة فيها وتصحيح الاخطاء التي تحدث عن طريق الكلام واعادة العرض الصحيح لها , فضلا عن استخدام وسائل تعليمية (افلام , رسوم , صور) توضح سير المهارة الحركية من ناحية القوانين البايوميكانيكية والتشريحية و الفسلجية لكي يصل باللاعب الى الاستيعاب التام (فيتم التدريب على المهارة ككل او كأجزاء مع التركيز على اصلاح الاخطاء اولا بأول)</a:t>
            </a:r>
            <a:r>
              <a:rPr lang="en-US" sz="6000" dirty="0">
                <a:solidFill>
                  <a:srgbClr val="000103"/>
                </a:solidFill>
                <a:effectLst/>
                <a:latin typeface="Simplified Arabic" panose="02020603050405020304" pitchFamily="18" charset="-78"/>
                <a:ea typeface="Calibri" panose="020F0502020204030204" pitchFamily="34" charset="0"/>
              </a:rPr>
              <a:t>.</a:t>
            </a:r>
            <a:endParaRPr lang="en-US" sz="6000" dirty="0"/>
          </a:p>
        </p:txBody>
      </p:sp>
    </p:spTree>
    <p:extLst>
      <p:ext uri="{BB962C8B-B14F-4D97-AF65-F5344CB8AC3E}">
        <p14:creationId xmlns:p14="http://schemas.microsoft.com/office/powerpoint/2010/main" val="428549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78CD801-D363-4A2C-B5F7-531030803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1977092"/>
            <a:ext cx="9288780" cy="8309908"/>
          </a:xfrm>
          <a:prstGeom prst="rect">
            <a:avLst/>
          </a:prstGeom>
        </p:spPr>
      </p:pic>
      <p:sp>
        <p:nvSpPr>
          <p:cNvPr id="4" name="مربع نص 3">
            <a:extLst>
              <a:ext uri="{FF2B5EF4-FFF2-40B4-BE49-F238E27FC236}">
                <a16:creationId xmlns:a16="http://schemas.microsoft.com/office/drawing/2014/main" id="{CCEFB0ED-6ED3-467E-8679-9601DC33B52E}"/>
              </a:ext>
            </a:extLst>
          </p:cNvPr>
          <p:cNvSpPr txBox="1"/>
          <p:nvPr/>
        </p:nvSpPr>
        <p:spPr>
          <a:xfrm>
            <a:off x="7620" y="38100"/>
            <a:ext cx="18280380" cy="1015663"/>
          </a:xfrm>
          <a:prstGeom prst="rect">
            <a:avLst/>
          </a:prstGeom>
          <a:solidFill>
            <a:srgbClr val="FFFF00"/>
          </a:solidFill>
        </p:spPr>
        <p:txBody>
          <a:bodyPr wrap="square">
            <a:spAutoFit/>
          </a:bodyPr>
          <a:lstStyle/>
          <a:p>
            <a:pPr algn="ctr"/>
            <a:r>
              <a:rPr lang="ar-IQ" sz="6000" b="1" dirty="0">
                <a:cs typeface="PT Bold Heading" panose="02010400000000000000" pitchFamily="2" charset="-78"/>
              </a:rPr>
              <a:t>نشاط جماعي : 2 ماهي مميزات مرحلة التوافق الحركي الجيد ؟</a:t>
            </a:r>
            <a:endParaRPr lang="en-US" sz="6000" b="1" dirty="0">
              <a:cs typeface="PT Bold Heading" panose="02010400000000000000" pitchFamily="2" charset="-78"/>
            </a:endParaRPr>
          </a:p>
        </p:txBody>
      </p:sp>
      <p:pic>
        <p:nvPicPr>
          <p:cNvPr id="5" name="عنصر نائب للمحتوى 4">
            <a:extLst>
              <a:ext uri="{FF2B5EF4-FFF2-40B4-BE49-F238E27FC236}">
                <a16:creationId xmlns:a16="http://schemas.microsoft.com/office/drawing/2014/main" id="{09F0047C-F6FC-498E-BBFD-E3B0AFAEC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2019300"/>
            <a:ext cx="8983980" cy="8229600"/>
          </a:xfrm>
          <a:prstGeom prst="rect">
            <a:avLst/>
          </a:prstGeom>
        </p:spPr>
      </p:pic>
    </p:spTree>
    <p:extLst>
      <p:ext uri="{BB962C8B-B14F-4D97-AF65-F5344CB8AC3E}">
        <p14:creationId xmlns:p14="http://schemas.microsoft.com/office/powerpoint/2010/main" val="16441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مربع نص 9">
            <a:extLst>
              <a:ext uri="{FF2B5EF4-FFF2-40B4-BE49-F238E27FC236}">
                <a16:creationId xmlns:a16="http://schemas.microsoft.com/office/drawing/2014/main" id="{92FDB766-6A20-4274-87FB-436B2071685A}"/>
              </a:ext>
            </a:extLst>
          </p:cNvPr>
          <p:cNvSpPr txBox="1"/>
          <p:nvPr/>
        </p:nvSpPr>
        <p:spPr>
          <a:xfrm>
            <a:off x="9833777" y="3692073"/>
            <a:ext cx="2842276" cy="71430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IQ" sz="4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موظف حكومي </a:t>
            </a:r>
          </a:p>
        </p:txBody>
      </p:sp>
      <p:sp>
        <p:nvSpPr>
          <p:cNvPr id="20" name="مربع نص 19">
            <a:extLst>
              <a:ext uri="{FF2B5EF4-FFF2-40B4-BE49-F238E27FC236}">
                <a16:creationId xmlns:a16="http://schemas.microsoft.com/office/drawing/2014/main" id="{98888BFC-C789-4E31-AB32-5A7AB91A8ACF}"/>
              </a:ext>
            </a:extLst>
          </p:cNvPr>
          <p:cNvSpPr txBox="1"/>
          <p:nvPr/>
        </p:nvSpPr>
        <p:spPr>
          <a:xfrm>
            <a:off x="3208382" y="7615264"/>
            <a:ext cx="4225018" cy="841438"/>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IQ" sz="3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اتقاضى الدعم من عائلتي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
            <a:extLst>
              <a:ext uri="{FF2B5EF4-FFF2-40B4-BE49-F238E27FC236}">
                <a16:creationId xmlns:a16="http://schemas.microsoft.com/office/drawing/2014/main" id="{67EBFC78-F417-4234-808B-0CFF000B8807}"/>
              </a:ext>
            </a:extLst>
          </p:cNvPr>
          <p:cNvSpPr/>
          <p:nvPr/>
        </p:nvSpPr>
        <p:spPr>
          <a:xfrm>
            <a:off x="3041072" y="0"/>
            <a:ext cx="15246928" cy="10064294"/>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IQ" sz="4800" b="1" i="0"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a:t>
            </a:r>
            <a:r>
              <a:rPr kumimoji="0" lang="ar-SA" sz="4800" b="1" i="0"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مميزات التوافق الحركي الجيد :</a:t>
            </a:r>
            <a:br>
              <a:rPr kumimoji="0" lang="en-US" sz="4000" b="0" i="0"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r>
              <a:rPr kumimoji="0" lang="en-US" sz="4000" b="1" i="0" u="sng" strike="noStrike" kern="0" cap="none" spc="0" normalizeH="0" baseline="0" noProof="0" dirty="0">
                <a:ln>
                  <a:noFill/>
                </a:ln>
                <a:solidFill>
                  <a:srgbClr val="00B0F0"/>
                </a:solidFill>
                <a:effectLst/>
                <a:uLnTx/>
                <a:uFillTx/>
                <a:latin typeface="Simplified Arabic" panose="02020603050405020304" pitchFamily="18" charset="-78"/>
                <a:ea typeface="Calibri" panose="020F0502020204030204" pitchFamily="34" charset="0"/>
              </a:rPr>
              <a:t>1</a:t>
            </a:r>
            <a:r>
              <a:rPr kumimoji="0" lang="ar-SA" sz="4000" b="1" i="0" u="sng" strike="noStrike" kern="0" cap="none" spc="0" normalizeH="0" baseline="0" noProof="0" dirty="0">
                <a:ln>
                  <a:noFill/>
                </a:ln>
                <a:solidFill>
                  <a:srgbClr val="00B0F0"/>
                </a:solidFill>
                <a:effectLst/>
                <a:uLnTx/>
                <a:uFillTx/>
                <a:latin typeface="Simplified Arabic" panose="02020603050405020304" pitchFamily="18" charset="-78"/>
                <a:ea typeface="Calibri" panose="020F0502020204030204" pitchFamily="34" charset="0"/>
              </a:rPr>
              <a:t>-تتطور وتتهذب المهارة نتيجة الاحساس بالخطأ فيولد انسجام بين الحركة والاداء من خلال التركيز والانتباه</a:t>
            </a:r>
            <a:r>
              <a:rPr kumimoji="0" lang="ar-IQ" sz="4000" b="1" i="0" u="sng" strike="noStrike" kern="0" cap="none" spc="0" normalizeH="0" baseline="0" noProof="0" dirty="0">
                <a:ln>
                  <a:noFill/>
                </a:ln>
                <a:solidFill>
                  <a:srgbClr val="00B0F0"/>
                </a:solidFill>
                <a:effectLst/>
                <a:uLnTx/>
                <a:uFillTx/>
                <a:latin typeface="Simplified Arabic" panose="02020603050405020304" pitchFamily="18" charset="-78"/>
                <a:ea typeface="Calibri" panose="020F050202020403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IQ" sz="4000" b="1" i="0" strike="noStrike" kern="0" cap="none" spc="0" normalizeH="0" baseline="0" noProof="0" dirty="0">
                <a:ln>
                  <a:noFill/>
                </a:ln>
                <a:effectLst/>
                <a:uLnTx/>
                <a:uFillTx/>
                <a:latin typeface="Simplified Arabic" panose="02020603050405020304" pitchFamily="18" charset="-78"/>
                <a:ea typeface="Calibri" panose="020F0502020204030204" pitchFamily="34" charset="0"/>
              </a:rPr>
              <a:t>في الكرة الطائرة، عندما يقوم اللاعب بتنفيذ ضربة إرسال غير صحيحة، مثل عدم توجيه الكرة بدقة أو اختيار قوة الضربة بشكل خاطئ، يمكن أن يشعر </a:t>
            </a:r>
            <a:r>
              <a:rPr kumimoji="0" lang="ar-IQ" sz="4000" b="1" i="0" strike="noStrike" kern="0" cap="none" spc="0" normalizeH="0" baseline="0" noProof="0" dirty="0" err="1">
                <a:ln>
                  <a:noFill/>
                </a:ln>
                <a:effectLst/>
                <a:uLnTx/>
                <a:uFillTx/>
                <a:latin typeface="Simplified Arabic" panose="02020603050405020304" pitchFamily="18" charset="-78"/>
                <a:ea typeface="Calibri" panose="020F0502020204030204" pitchFamily="34" charset="0"/>
              </a:rPr>
              <a:t>بخطأه</a:t>
            </a:r>
            <a:r>
              <a:rPr kumimoji="0" lang="ar-IQ" sz="4000" b="1" i="0" strike="noStrike" kern="0" cap="none" spc="0" normalizeH="0" baseline="0" noProof="0" dirty="0">
                <a:ln>
                  <a:noFill/>
                </a:ln>
                <a:effectLst/>
                <a:uLnTx/>
                <a:uFillTx/>
                <a:latin typeface="Simplified Arabic" panose="02020603050405020304" pitchFamily="18" charset="-78"/>
                <a:ea typeface="Calibri" panose="020F0502020204030204" pitchFamily="34" charset="0"/>
              </a:rPr>
              <a:t> من خلال ردود فعل زملائه أو عدم وصول الكرة للهدف المطلوب. هذا الإحساس بالخطأ يدفعه للتركيز وتصحيح الخطأ في المحاولة القادمة، مما يخلق انسجاماً تدريجياً بين الحركة والأداء.</a:t>
            </a:r>
            <a:br>
              <a:rPr kumimoji="0" lang="en-US" sz="4000" b="0" i="0" u="sng"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r>
              <a:rPr kumimoji="0" lang="ar-IQ" sz="40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t>2</a:t>
            </a:r>
            <a:r>
              <a:rPr kumimoji="0" lang="ar-SA" sz="40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t>-تتطور المهارة عن طريق الشرح والتوضيح والعرض المتنوع. </a:t>
            </a:r>
            <a:r>
              <a:rPr kumimoji="0" lang="ar-SA" sz="4000" b="1" i="0" strike="noStrike" kern="0" cap="none" spc="0" normalizeH="0" baseline="0" noProof="0" dirty="0">
                <a:ln>
                  <a:noFill/>
                </a:ln>
                <a:effectLst/>
                <a:uLnTx/>
                <a:uFillTx/>
                <a:latin typeface="Simplified Arabic" panose="02020603050405020304" pitchFamily="18" charset="-78"/>
                <a:ea typeface="Calibri" panose="020F0502020204030204" pitchFamily="34" charset="0"/>
              </a:rPr>
              <a:t>مثال: عندما يتعلم اللاعب في الكرة الطائرة كيفية تنفيذ الضربة الساحقة (</a:t>
            </a:r>
            <a:r>
              <a:rPr kumimoji="0" lang="ar-SA" sz="4000" b="1" i="0" strike="noStrike" kern="0" cap="none" spc="0" normalizeH="0" baseline="0" noProof="0" dirty="0" err="1">
                <a:ln>
                  <a:noFill/>
                </a:ln>
                <a:effectLst/>
                <a:uLnTx/>
                <a:uFillTx/>
                <a:latin typeface="Simplified Arabic" panose="02020603050405020304" pitchFamily="18" charset="-78"/>
                <a:ea typeface="Calibri" panose="020F0502020204030204" pitchFamily="34" charset="0"/>
              </a:rPr>
              <a:t>السبايك</a:t>
            </a:r>
            <a:r>
              <a:rPr kumimoji="0" lang="ar-SA" sz="4000" b="1" i="0" strike="noStrike" kern="0" cap="none" spc="0" normalizeH="0" baseline="0" noProof="0" dirty="0">
                <a:ln>
                  <a:noFill/>
                </a:ln>
                <a:effectLst/>
                <a:uLnTx/>
                <a:uFillTx/>
                <a:latin typeface="Simplified Arabic" panose="02020603050405020304" pitchFamily="18" charset="-78"/>
                <a:ea typeface="Calibri" panose="020F0502020204030204" pitchFamily="34" charset="0"/>
              </a:rPr>
              <a:t>)، يقوم المدرب بشرح وتوضيح كيفية التوقيت المناسب للقفز وتوجيه اليد وضرب الكرة، إضافة إلى تقديم أمثلة بصرية أو فيديوهات توضيحية. هذا التنوع في العرض يساعد اللاعب على استيعاب الحركة بشكل أعمق وتطبيقها بإتقان.</a:t>
            </a:r>
            <a:br>
              <a:rPr kumimoji="0" lang="en-US" sz="4000" b="0" i="0" u="sng"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r>
              <a:rPr kumimoji="0" lang="ar-IQ" sz="4000" b="1" i="0" u="sng" strike="noStrike" kern="0" cap="none" spc="0" normalizeH="0" baseline="0" noProof="0" dirty="0">
                <a:ln>
                  <a:noFill/>
                </a:ln>
                <a:solidFill>
                  <a:srgbClr val="00B050"/>
                </a:solidFill>
                <a:effectLst/>
                <a:uLnTx/>
                <a:uFillTx/>
                <a:latin typeface="Simplified Arabic" panose="02020603050405020304" pitchFamily="18" charset="-78"/>
                <a:ea typeface="Calibri" panose="020F0502020204030204" pitchFamily="34" charset="0"/>
              </a:rPr>
              <a:t>3</a:t>
            </a:r>
            <a:r>
              <a:rPr kumimoji="0" lang="ar-SA" sz="4000" b="1" i="0" u="sng" strike="noStrike" kern="0" cap="none" spc="0" normalizeH="0" baseline="0" noProof="0" dirty="0">
                <a:ln>
                  <a:noFill/>
                </a:ln>
                <a:solidFill>
                  <a:srgbClr val="00B050"/>
                </a:solidFill>
                <a:effectLst/>
                <a:uLnTx/>
                <a:uFillTx/>
                <a:latin typeface="Simplified Arabic" panose="02020603050405020304" pitchFamily="18" charset="-78"/>
                <a:ea typeface="Calibri" panose="020F0502020204030204" pitchFamily="34" charset="0"/>
              </a:rPr>
              <a:t>-يتاثر شكل الحركة بوضع الجهاز , فجهاز القفز العالي او الزانة اذا كان حديث يسهل عملية التعلم واللعب في قاعة مغلقة يختلف عن الساحة الخارجية والملعب المزروع بالثيل يختلف عن اللعب في ساحة ترابية.</a:t>
            </a:r>
            <a:br>
              <a:rPr kumimoji="0" lang="en-US" sz="40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endParaRPr kumimoji="0" lang="en-US" sz="4000" b="0" i="0" u="none" strike="noStrike" kern="0" cap="none" spc="0" normalizeH="0" baseline="0" noProof="0" dirty="0">
              <a:ln>
                <a:noFill/>
              </a:ln>
              <a:solidFill>
                <a:prstClr val="black"/>
              </a:solidFill>
              <a:effectLst/>
              <a:uLnTx/>
              <a:uFillTx/>
            </a:endParaRPr>
          </a:p>
        </p:txBody>
      </p:sp>
      <p:pic>
        <p:nvPicPr>
          <p:cNvPr id="12" name="صورة 11">
            <a:extLst>
              <a:ext uri="{FF2B5EF4-FFF2-40B4-BE49-F238E27FC236}">
                <a16:creationId xmlns:a16="http://schemas.microsoft.com/office/drawing/2014/main" id="{32C321EA-DFD2-48FB-BE17-A86D043A9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041072" cy="3908924"/>
          </a:xfrm>
          <a:prstGeom prst="rect">
            <a:avLst/>
          </a:prstGeom>
        </p:spPr>
      </p:pic>
      <p:pic>
        <p:nvPicPr>
          <p:cNvPr id="14" name="صورة 13">
            <a:extLst>
              <a:ext uri="{FF2B5EF4-FFF2-40B4-BE49-F238E27FC236}">
                <a16:creationId xmlns:a16="http://schemas.microsoft.com/office/drawing/2014/main" id="{E3533AC2-32CC-4E8C-946C-8BBF9BE77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10012"/>
            <a:ext cx="3041072" cy="2755313"/>
          </a:xfrm>
          <a:prstGeom prst="rect">
            <a:avLst/>
          </a:prstGeom>
        </p:spPr>
      </p:pic>
      <p:pic>
        <p:nvPicPr>
          <p:cNvPr id="17" name="صورة 16">
            <a:extLst>
              <a:ext uri="{FF2B5EF4-FFF2-40B4-BE49-F238E27FC236}">
                <a16:creationId xmlns:a16="http://schemas.microsoft.com/office/drawing/2014/main" id="{3252A35A-6691-4EC9-A208-928ACF5C23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667501"/>
            <a:ext cx="3041072" cy="3200400"/>
          </a:xfrm>
          <a:prstGeom prst="rect">
            <a:avLst/>
          </a:prstGeom>
        </p:spPr>
      </p:pic>
    </p:spTree>
    <p:extLst>
      <p:ext uri="{BB962C8B-B14F-4D97-AF65-F5344CB8AC3E}">
        <p14:creationId xmlns:p14="http://schemas.microsoft.com/office/powerpoint/2010/main" val="12031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5798">
            <a:off x="4899020" y="11022230"/>
            <a:ext cx="13531543" cy="3065584"/>
            <a:chOff x="0" y="0"/>
            <a:chExt cx="3083192" cy="698500"/>
          </a:xfrm>
        </p:grpSpPr>
        <p:sp>
          <p:nvSpPr>
            <p:cNvPr id="3" name="Freeform 3"/>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4" name="TextBox 4"/>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28049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478181"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a:grpSpLocks noChangeAspect="1"/>
          </p:cNvGrpSpPr>
          <p:nvPr/>
        </p:nvGrpSpPr>
        <p:grpSpPr>
          <a:xfrm>
            <a:off x="1439179" y="2095989"/>
            <a:ext cx="5415979" cy="6253862"/>
            <a:chOff x="-43922" y="-69266"/>
            <a:chExt cx="31287467" cy="36127816"/>
          </a:xfrm>
        </p:grpSpPr>
        <p:sp>
          <p:nvSpPr>
            <p:cNvPr id="20" name="Freeform 20"/>
            <p:cNvSpPr/>
            <p:nvPr/>
          </p:nvSpPr>
          <p:spPr>
            <a:xfrm>
              <a:off x="-43922" y="-69266"/>
              <a:ext cx="31287467" cy="36127816"/>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7735" r="-7735"/>
              </a:stretch>
            </a:blipFill>
          </p:spPr>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2">
              <a:alphaModFix amt="80000"/>
            </a:blip>
            <a:stretch>
              <a:fillRect/>
            </a:stretch>
          </a:blipFill>
        </p:spPr>
      </p:sp>
      <p:sp>
        <p:nvSpPr>
          <p:cNvPr id="37" name="مستطيل 36"/>
          <p:cNvSpPr/>
          <p:nvPr/>
        </p:nvSpPr>
        <p:spPr>
          <a:xfrm>
            <a:off x="11362762" y="1409700"/>
            <a:ext cx="5799583" cy="88807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300" b="1" dirty="0">
                <a:solidFill>
                  <a:schemeClr val="bg1"/>
                </a:solidFill>
              </a:rPr>
              <a:t>الفئة المستهدفة </a:t>
            </a:r>
          </a:p>
        </p:txBody>
      </p:sp>
      <p:sp>
        <p:nvSpPr>
          <p:cNvPr id="49" name="مربع نص 48">
            <a:extLst>
              <a:ext uri="{FF2B5EF4-FFF2-40B4-BE49-F238E27FC236}">
                <a16:creationId xmlns:a16="http://schemas.microsoft.com/office/drawing/2014/main" id="{9E2CD3CC-8931-4A7A-B645-103D7B2FF7DF}"/>
              </a:ext>
            </a:extLst>
          </p:cNvPr>
          <p:cNvSpPr txBox="1"/>
          <p:nvPr/>
        </p:nvSpPr>
        <p:spPr>
          <a:xfrm>
            <a:off x="7704527" y="3195781"/>
            <a:ext cx="1058347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ar-IQ" sz="3600" b="1" dirty="0"/>
              <a:t>طلاب المرحلة الثالثة – كلية التربية البدنية وعلوم الرياضة – جامعة البصرة</a:t>
            </a:r>
            <a:endParaRPr lang="en-US" sz="3600" b="1" dirty="0"/>
          </a:p>
        </p:txBody>
      </p:sp>
      <p:grpSp>
        <p:nvGrpSpPr>
          <p:cNvPr id="50" name="مجموعة 49">
            <a:extLst>
              <a:ext uri="{FF2B5EF4-FFF2-40B4-BE49-F238E27FC236}">
                <a16:creationId xmlns:a16="http://schemas.microsoft.com/office/drawing/2014/main" id="{112A6465-1F79-4D19-8EFD-80193AB9509C}"/>
              </a:ext>
            </a:extLst>
          </p:cNvPr>
          <p:cNvGrpSpPr/>
          <p:nvPr/>
        </p:nvGrpSpPr>
        <p:grpSpPr>
          <a:xfrm>
            <a:off x="8709580" y="4834392"/>
            <a:ext cx="9144294" cy="1121817"/>
            <a:chOff x="1208110" y="1537364"/>
            <a:chExt cx="6754739" cy="1121817"/>
          </a:xfrm>
        </p:grpSpPr>
        <p:sp>
          <p:nvSpPr>
            <p:cNvPr id="51" name="مستطيل: زوايا علوية مستديرة 50">
              <a:extLst>
                <a:ext uri="{FF2B5EF4-FFF2-40B4-BE49-F238E27FC236}">
                  <a16:creationId xmlns:a16="http://schemas.microsoft.com/office/drawing/2014/main" id="{6CE18372-5988-4E0C-8E7A-3263CA15BB27}"/>
                </a:ext>
              </a:extLst>
            </p:cNvPr>
            <p:cNvSpPr/>
            <p:nvPr/>
          </p:nvSpPr>
          <p:spPr>
            <a:xfrm rot="5400000">
              <a:off x="4024571" y="-1279097"/>
              <a:ext cx="1121817" cy="6754739"/>
            </a:xfrm>
            <a:prstGeom prst="round2SameRect">
              <a:avLst/>
            </a:prstGeom>
            <a:solidFill>
              <a:srgbClr val="FEB80A">
                <a:lumMod val="40000"/>
                <a:lumOff val="60000"/>
                <a:alpha val="90000"/>
              </a:srgbClr>
            </a:solidFill>
            <a:ln w="25400" cap="flat" cmpd="sng" algn="ctr">
              <a:solidFill>
                <a:srgbClr val="3891A7">
                  <a:hueOff val="0"/>
                  <a:satOff val="0"/>
                  <a:lumOff val="0"/>
                  <a:alphaOff val="0"/>
                </a:srgbClr>
              </a:solidFill>
              <a:prstDash val="solid"/>
            </a:ln>
            <a:effectLst/>
          </p:spPr>
        </p:sp>
        <p:sp>
          <p:nvSpPr>
            <p:cNvPr id="52" name="مستطيل: زوايا علوية مستديرة 4">
              <a:extLst>
                <a:ext uri="{FF2B5EF4-FFF2-40B4-BE49-F238E27FC236}">
                  <a16:creationId xmlns:a16="http://schemas.microsoft.com/office/drawing/2014/main" id="{41275386-8826-4BCD-961D-6AC02AF09F14}"/>
                </a:ext>
              </a:extLst>
            </p:cNvPr>
            <p:cNvSpPr txBox="1"/>
            <p:nvPr/>
          </p:nvSpPr>
          <p:spPr>
            <a:xfrm>
              <a:off x="1208111" y="1592126"/>
              <a:ext cx="6699976" cy="1012291"/>
            </a:xfrm>
            <a:prstGeom prst="rect">
              <a:avLst/>
            </a:prstGeom>
            <a:noFill/>
            <a:ln>
              <a:noFill/>
            </a:ln>
            <a:effectLst/>
          </p:spPr>
          <p:txBody>
            <a:bodyPr spcFirstLastPara="0" vert="horz" wrap="square" lIns="256032" tIns="22860" rIns="22860" bIns="22860" numCol="1" spcCol="1270" anchor="ctr" anchorCtr="0">
              <a:noAutofit/>
            </a:bodyPr>
            <a:lstStyle/>
            <a:p>
              <a:pPr marL="285750" marR="0" lvl="1" indent="-285750" algn="ctr" defTabSz="1600200" eaLnBrk="1" fontAlgn="auto" latinLnBrk="0" hangingPunct="1">
                <a:lnSpc>
                  <a:spcPct val="90000"/>
                </a:lnSpc>
                <a:spcBef>
                  <a:spcPct val="0"/>
                </a:spcBef>
                <a:spcAft>
                  <a:spcPct val="15000"/>
                </a:spcAft>
                <a:buClrTx/>
                <a:buSzTx/>
                <a:buFontTx/>
                <a:buChar char="•"/>
                <a:tabLst/>
                <a:defRPr/>
              </a:pPr>
              <a:r>
                <a:rPr kumimoji="0" lang="ar-IQ" sz="3600" b="1"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rPr>
                <a:t>المكان : كلية التربية البدنية وعلوم الرياضة – جامعة البصرة</a:t>
              </a:r>
              <a:endPar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cs typeface="+mn-cs"/>
              </a:endParaRPr>
            </a:p>
          </p:txBody>
        </p:sp>
      </p:grpSp>
      <p:grpSp>
        <p:nvGrpSpPr>
          <p:cNvPr id="53" name="مجموعة 52">
            <a:extLst>
              <a:ext uri="{FF2B5EF4-FFF2-40B4-BE49-F238E27FC236}">
                <a16:creationId xmlns:a16="http://schemas.microsoft.com/office/drawing/2014/main" id="{F8E85FEF-2395-4EA5-96A7-2D757C914B88}"/>
              </a:ext>
            </a:extLst>
          </p:cNvPr>
          <p:cNvGrpSpPr/>
          <p:nvPr/>
        </p:nvGrpSpPr>
        <p:grpSpPr>
          <a:xfrm>
            <a:off x="9794666" y="6687261"/>
            <a:ext cx="7328078" cy="1121817"/>
            <a:chOff x="1208110" y="3070652"/>
            <a:chExt cx="6754739" cy="1121817"/>
          </a:xfrm>
        </p:grpSpPr>
        <p:sp>
          <p:nvSpPr>
            <p:cNvPr id="54" name="مستطيل: زوايا علوية مستديرة 53">
              <a:extLst>
                <a:ext uri="{FF2B5EF4-FFF2-40B4-BE49-F238E27FC236}">
                  <a16:creationId xmlns:a16="http://schemas.microsoft.com/office/drawing/2014/main" id="{C046DA6F-8615-4CC3-AF2E-F8BBA0442101}"/>
                </a:ext>
              </a:extLst>
            </p:cNvPr>
            <p:cNvSpPr/>
            <p:nvPr/>
          </p:nvSpPr>
          <p:spPr>
            <a:xfrm rot="5400000">
              <a:off x="4024571" y="254191"/>
              <a:ext cx="1121817" cy="6754739"/>
            </a:xfrm>
            <a:prstGeom prst="round2SameRect">
              <a:avLst/>
            </a:prstGeom>
            <a:solidFill>
              <a:srgbClr val="84AA33">
                <a:lumMod val="20000"/>
                <a:lumOff val="80000"/>
                <a:alpha val="90000"/>
              </a:srgbClr>
            </a:solidFill>
            <a:ln w="25400" cap="flat" cmpd="sng" algn="ctr">
              <a:solidFill>
                <a:srgbClr val="3891A7">
                  <a:hueOff val="0"/>
                  <a:satOff val="0"/>
                  <a:lumOff val="0"/>
                  <a:alphaOff val="0"/>
                </a:srgbClr>
              </a:solidFill>
              <a:prstDash val="solid"/>
            </a:ln>
            <a:effectLst/>
          </p:spPr>
        </p:sp>
        <p:sp>
          <p:nvSpPr>
            <p:cNvPr id="55" name="مستطيل: زوايا علوية مستديرة 4">
              <a:extLst>
                <a:ext uri="{FF2B5EF4-FFF2-40B4-BE49-F238E27FC236}">
                  <a16:creationId xmlns:a16="http://schemas.microsoft.com/office/drawing/2014/main" id="{C140F8BF-2496-4956-8F30-B98BA8D50A11}"/>
                </a:ext>
              </a:extLst>
            </p:cNvPr>
            <p:cNvSpPr txBox="1"/>
            <p:nvPr/>
          </p:nvSpPr>
          <p:spPr>
            <a:xfrm>
              <a:off x="1208111" y="3125415"/>
              <a:ext cx="6699976" cy="1012291"/>
            </a:xfrm>
            <a:prstGeom prst="rect">
              <a:avLst/>
            </a:prstGeom>
            <a:noFill/>
            <a:ln>
              <a:noFill/>
            </a:ln>
            <a:effectLst/>
          </p:spPr>
          <p:txBody>
            <a:bodyPr spcFirstLastPara="0" vert="horz" wrap="square" lIns="391160" tIns="34925" rIns="34925" bIns="34925" numCol="1" spcCol="1270" anchor="ctr" anchorCtr="0">
              <a:noAutofit/>
            </a:bodyPr>
            <a:lstStyle/>
            <a:p>
              <a:pPr marL="285750" marR="0" lvl="1" indent="-285750" algn="r" defTabSz="2444750" eaLnBrk="1" fontAlgn="auto" latinLnBrk="0" hangingPunct="1">
                <a:lnSpc>
                  <a:spcPct val="90000"/>
                </a:lnSpc>
                <a:spcBef>
                  <a:spcPct val="0"/>
                </a:spcBef>
                <a:spcAft>
                  <a:spcPct val="15000"/>
                </a:spcAft>
                <a:buClrTx/>
                <a:buSzTx/>
                <a:buFontTx/>
                <a:buChar char="•"/>
                <a:tabLst/>
                <a:defRPr/>
              </a:pPr>
              <a:r>
                <a:rPr kumimoji="0" lang="ar-IQ" sz="5500" b="0"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rPr>
                <a:t>زمن المحاضرة : ساعتان</a:t>
              </a:r>
              <a:endParaRPr kumimoji="0" lang="en-US" sz="5500" b="0"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cs typeface="+mn-c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مربع نص 9">
            <a:extLst>
              <a:ext uri="{FF2B5EF4-FFF2-40B4-BE49-F238E27FC236}">
                <a16:creationId xmlns:a16="http://schemas.microsoft.com/office/drawing/2014/main" id="{92FDB766-6A20-4274-87FB-436B2071685A}"/>
              </a:ext>
            </a:extLst>
          </p:cNvPr>
          <p:cNvSpPr txBox="1"/>
          <p:nvPr/>
        </p:nvSpPr>
        <p:spPr>
          <a:xfrm>
            <a:off x="9833777" y="3692073"/>
            <a:ext cx="2842276" cy="71430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IQ" sz="4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موظف حكومي </a:t>
            </a:r>
          </a:p>
        </p:txBody>
      </p:sp>
      <p:sp>
        <p:nvSpPr>
          <p:cNvPr id="20" name="مربع نص 19">
            <a:extLst>
              <a:ext uri="{FF2B5EF4-FFF2-40B4-BE49-F238E27FC236}">
                <a16:creationId xmlns:a16="http://schemas.microsoft.com/office/drawing/2014/main" id="{98888BFC-C789-4E31-AB32-5A7AB91A8ACF}"/>
              </a:ext>
            </a:extLst>
          </p:cNvPr>
          <p:cNvSpPr txBox="1"/>
          <p:nvPr/>
        </p:nvSpPr>
        <p:spPr>
          <a:xfrm>
            <a:off x="3208382" y="7615264"/>
            <a:ext cx="4225018" cy="841438"/>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IQ" sz="3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اتقاضى الدعم من عائلتي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
            <a:extLst>
              <a:ext uri="{FF2B5EF4-FFF2-40B4-BE49-F238E27FC236}">
                <a16:creationId xmlns:a16="http://schemas.microsoft.com/office/drawing/2014/main" id="{67EBFC78-F417-4234-808B-0CFF000B8807}"/>
              </a:ext>
            </a:extLst>
          </p:cNvPr>
          <p:cNvSpPr/>
          <p:nvPr/>
        </p:nvSpPr>
        <p:spPr>
          <a:xfrm>
            <a:off x="3657600" y="0"/>
            <a:ext cx="14630400" cy="9694962"/>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8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t>5</a:t>
            </a:r>
            <a:r>
              <a:rPr kumimoji="0" lang="ar-SA" sz="48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t>-الاعادة والتكرار يؤديان الى الدقة ويعزل الحركات الزائدة في الاداء.</a:t>
            </a:r>
            <a:endParaRPr kumimoji="0" lang="en-US" sz="48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48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t> </a:t>
            </a:r>
            <a:r>
              <a:rPr kumimoji="0" lang="ar-IQ" sz="4800" b="1" i="0"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t>مثال: تكرار أداء حركات الاستقبال (مثل استقبال الكرة باليدين أو بالذراعين) يؤدي إلى تحسين دقة الحركة وتقليل الحركات غير الضرورية، بحيث يكتسب اللاعب القدرة على توجيه الكرة بدقة نحو زملائه في الفريق أو نحو الهدف المطلوب.</a:t>
            </a:r>
          </a:p>
          <a:p>
            <a:pPr marL="0" marR="0" lvl="0" indent="0" algn="r" defTabSz="914400" rtl="1" eaLnBrk="1" fontAlgn="auto" latinLnBrk="0" hangingPunct="1">
              <a:lnSpc>
                <a:spcPct val="100000"/>
              </a:lnSpc>
              <a:spcBef>
                <a:spcPts val="0"/>
              </a:spcBef>
              <a:spcAft>
                <a:spcPts val="0"/>
              </a:spcAft>
              <a:buClrTx/>
              <a:buSzTx/>
              <a:buFontTx/>
              <a:buNone/>
              <a:tabLst/>
              <a:defRPr/>
            </a:pPr>
            <a:br>
              <a:rPr kumimoji="0" lang="en-US" sz="4800" b="0" i="0" u="sng"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r>
              <a:rPr kumimoji="0" lang="ar-IQ" sz="4800" b="1" i="0" u="sng" strike="noStrike" kern="0" cap="none" spc="0" normalizeH="0" baseline="0" noProof="0" dirty="0">
                <a:ln>
                  <a:noFill/>
                </a:ln>
                <a:solidFill>
                  <a:srgbClr val="7030A0"/>
                </a:solidFill>
                <a:effectLst/>
                <a:uLnTx/>
                <a:uFillTx/>
                <a:latin typeface="Simplified Arabic" panose="02020603050405020304" pitchFamily="18" charset="-78"/>
                <a:ea typeface="Calibri" panose="020F0502020204030204" pitchFamily="34" charset="0"/>
              </a:rPr>
              <a:t>5</a:t>
            </a:r>
            <a:r>
              <a:rPr kumimoji="0" lang="ar-SA" sz="4800" b="1" i="0" u="sng" strike="noStrike" kern="0" cap="none" spc="0" normalizeH="0" baseline="0" noProof="0" dirty="0">
                <a:ln>
                  <a:noFill/>
                </a:ln>
                <a:solidFill>
                  <a:srgbClr val="7030A0"/>
                </a:solidFill>
                <a:effectLst/>
                <a:uLnTx/>
                <a:uFillTx/>
                <a:latin typeface="Simplified Arabic" panose="02020603050405020304" pitchFamily="18" charset="-78"/>
                <a:ea typeface="Calibri" panose="020F0502020204030204" pitchFamily="34" charset="0"/>
              </a:rPr>
              <a:t>-التوافق الدقيق يتميز بانسجام التكنيك مع بداية تعلم التكتيك</a:t>
            </a:r>
            <a:r>
              <a:rPr kumimoji="0" lang="en-US" sz="4800" b="1" i="0" u="sng" strike="noStrike" kern="0" cap="none" spc="0" normalizeH="0" baseline="0" noProof="0" dirty="0">
                <a:ln>
                  <a:noFill/>
                </a:ln>
                <a:solidFill>
                  <a:srgbClr val="7030A0"/>
                </a:solidFill>
                <a:effectLst/>
                <a:uLnTx/>
                <a:uFillTx/>
                <a:latin typeface="Simplified Arabic" panose="02020603050405020304" pitchFamily="18" charset="-78"/>
                <a:ea typeface="Calibri" panose="020F0502020204030204" pitchFamily="34" charset="0"/>
              </a:rPr>
              <a:t> </a:t>
            </a:r>
            <a:br>
              <a:rPr kumimoji="0" lang="en-US" sz="48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r>
              <a:rPr kumimoji="0" lang="ar-IQ" sz="48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t>ي الكرة الطائرة، حينما يتقن اللاعب تكنيك الاستقبال أو الإرسال بشكل دقيق، يمكنه البدء بتعلم التكتيكات، مثل توجيه الإرسال نحو منطقة معينة في ملعب الخصم لتحسين فرص تسجيل النقاط. هذا الانسجام بين التكنيك الفردي (الإرسال أو الاستقبال) والتكتيك الجماعي (اختيار مناطق الإرسال) يعزز الأداء الكلي للفريق.</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IQ" sz="4800" kern="0" dirty="0">
              <a:solidFill>
                <a:srgbClr val="000103"/>
              </a:solidFill>
              <a:latin typeface="Simplified Arabic" panose="02020603050405020304" pitchFamily="18" charset="-78"/>
            </a:endParaRPr>
          </a:p>
        </p:txBody>
      </p:sp>
      <p:pic>
        <p:nvPicPr>
          <p:cNvPr id="12" name="صورة 11">
            <a:extLst>
              <a:ext uri="{FF2B5EF4-FFF2-40B4-BE49-F238E27FC236}">
                <a16:creationId xmlns:a16="http://schemas.microsoft.com/office/drawing/2014/main" id="{DB079969-C8C6-4078-9F89-B45C4BD6E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4301"/>
            <a:ext cx="3695699" cy="5420414"/>
          </a:xfrm>
          <a:prstGeom prst="rect">
            <a:avLst/>
          </a:prstGeom>
        </p:spPr>
      </p:pic>
      <p:pic>
        <p:nvPicPr>
          <p:cNvPr id="14" name="صورة 13">
            <a:extLst>
              <a:ext uri="{FF2B5EF4-FFF2-40B4-BE49-F238E27FC236}">
                <a16:creationId xmlns:a16="http://schemas.microsoft.com/office/drawing/2014/main" id="{FBCB7839-67EA-4117-8524-CF69AF38E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5832683"/>
            <a:ext cx="3695700" cy="4074214"/>
          </a:xfrm>
          <a:prstGeom prst="rect">
            <a:avLst/>
          </a:prstGeom>
        </p:spPr>
      </p:pic>
    </p:spTree>
    <p:extLst>
      <p:ext uri="{BB962C8B-B14F-4D97-AF65-F5344CB8AC3E}">
        <p14:creationId xmlns:p14="http://schemas.microsoft.com/office/powerpoint/2010/main" val="218123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marR="0" lvl="0" indent="0" algn="ctr" defTabSz="914400" rtl="0" eaLnBrk="1" fontAlgn="auto" latinLnBrk="0" hangingPunct="1">
              <a:lnSpc>
                <a:spcPts val="2404"/>
              </a:lnSpc>
              <a:spcBef>
                <a:spcPts val="0"/>
              </a:spcBef>
              <a:spcAft>
                <a:spcPts val="0"/>
              </a:spcAft>
              <a:buClrTx/>
              <a:buSzTx/>
              <a:buFontTx/>
              <a:buNone/>
              <a:tabLst/>
              <a:defRPr/>
            </a:pPr>
            <a:endParaRPr kumimoji="0" lang="en-US" sz="2404"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marL="0" marR="0" lvl="0" indent="0" algn="justLow" defTabSz="914400" rtl="1"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مربع نص 9">
            <a:extLst>
              <a:ext uri="{FF2B5EF4-FFF2-40B4-BE49-F238E27FC236}">
                <a16:creationId xmlns:a16="http://schemas.microsoft.com/office/drawing/2014/main" id="{92FDB766-6A20-4274-87FB-436B2071685A}"/>
              </a:ext>
            </a:extLst>
          </p:cNvPr>
          <p:cNvSpPr txBox="1"/>
          <p:nvPr/>
        </p:nvSpPr>
        <p:spPr>
          <a:xfrm>
            <a:off x="9833777" y="3692073"/>
            <a:ext cx="2842276" cy="714300"/>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IQ" sz="40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موظف حكومي </a:t>
            </a:r>
          </a:p>
        </p:txBody>
      </p:sp>
      <p:sp>
        <p:nvSpPr>
          <p:cNvPr id="20" name="مربع نص 19">
            <a:extLst>
              <a:ext uri="{FF2B5EF4-FFF2-40B4-BE49-F238E27FC236}">
                <a16:creationId xmlns:a16="http://schemas.microsoft.com/office/drawing/2014/main" id="{98888BFC-C789-4E31-AB32-5A7AB91A8ACF}"/>
              </a:ext>
            </a:extLst>
          </p:cNvPr>
          <p:cNvSpPr txBox="1"/>
          <p:nvPr/>
        </p:nvSpPr>
        <p:spPr>
          <a:xfrm>
            <a:off x="3208382" y="7615264"/>
            <a:ext cx="4225018" cy="841438"/>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IQ" sz="3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اتقاضى الدعم من عائلتي </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
            <a:extLst>
              <a:ext uri="{FF2B5EF4-FFF2-40B4-BE49-F238E27FC236}">
                <a16:creationId xmlns:a16="http://schemas.microsoft.com/office/drawing/2014/main" id="{67EBFC78-F417-4234-808B-0CFF000B8807}"/>
              </a:ext>
            </a:extLst>
          </p:cNvPr>
          <p:cNvSpPr/>
          <p:nvPr/>
        </p:nvSpPr>
        <p:spPr>
          <a:xfrm>
            <a:off x="0" y="0"/>
            <a:ext cx="18288000" cy="11356955"/>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9600" b="1" i="0" u="sng"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نشاط :</a:t>
            </a:r>
            <a:r>
              <a:rPr kumimoji="0" lang="ar-IQ" sz="9600" b="1" i="0" strike="noStrike" kern="0" cap="none" spc="0" normalizeH="0" baseline="0" noProof="0" dirty="0">
                <a:ln>
                  <a:noFill/>
                </a:ln>
                <a:solidFill>
                  <a:srgbClr val="00B050"/>
                </a:solidFill>
                <a:effectLst/>
                <a:uLnTx/>
                <a:uFillTx/>
                <a:ea typeface="Calibri" panose="020F0502020204030204" pitchFamily="34" charset="0"/>
                <a:cs typeface="Simplified Arabic" panose="02020603050405020304" pitchFamily="18" charset="-78"/>
              </a:rPr>
              <a:t>قم بتوصيل الأرقام المتشابهة بدون تقاطع الخطوط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t> </a:t>
            </a:r>
            <a:br>
              <a:rPr kumimoji="0" lang="en-US"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endParaRPr kumimoji="0" lang="ar-IQ"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IQ" sz="3600" kern="0" dirty="0">
              <a:solidFill>
                <a:srgbClr val="000103"/>
              </a:solidFill>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IQ"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IQ" sz="3600" kern="0" dirty="0">
              <a:solidFill>
                <a:srgbClr val="000103"/>
              </a:solidFill>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IQ"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IQ" sz="3600" kern="0" dirty="0">
              <a:solidFill>
                <a:srgbClr val="000103"/>
              </a:solidFill>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IQ"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IQ" sz="3600" kern="0" dirty="0">
              <a:solidFill>
                <a:srgbClr val="000103"/>
              </a:solidFill>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IQ"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IQ" sz="3600" kern="0" dirty="0">
              <a:solidFill>
                <a:srgbClr val="000103"/>
              </a:solidFill>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IQ"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IQ" sz="3600" kern="0" dirty="0">
              <a:solidFill>
                <a:srgbClr val="000103"/>
              </a:solidFill>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IQ" sz="36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br>
              <a:rPr kumimoji="0" lang="en-US" sz="18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br>
            <a:endParaRPr kumimoji="0" lang="en-US" sz="1800" b="0" i="0" u="none" strike="noStrike" kern="0" cap="none" spc="0" normalizeH="0" baseline="0" noProof="0" dirty="0">
              <a:ln>
                <a:noFill/>
              </a:ln>
              <a:solidFill>
                <a:prstClr val="black"/>
              </a:solidFill>
              <a:effectLst/>
              <a:uLnTx/>
              <a:uFillTx/>
            </a:endParaRPr>
          </a:p>
        </p:txBody>
      </p:sp>
      <p:sp>
        <p:nvSpPr>
          <p:cNvPr id="14" name="مستطيل 13">
            <a:extLst>
              <a:ext uri="{FF2B5EF4-FFF2-40B4-BE49-F238E27FC236}">
                <a16:creationId xmlns:a16="http://schemas.microsoft.com/office/drawing/2014/main" id="{AD2578BA-6D8A-4366-8A13-15E1D5C58AB8}"/>
              </a:ext>
            </a:extLst>
          </p:cNvPr>
          <p:cNvSpPr/>
          <p:nvPr/>
        </p:nvSpPr>
        <p:spPr>
          <a:xfrm>
            <a:off x="17068800" y="2217953"/>
            <a:ext cx="1219200" cy="141772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ar-IQ" sz="9600" b="1" dirty="0"/>
              <a:t>2</a:t>
            </a:r>
            <a:endParaRPr lang="en-US" sz="9600" b="1" dirty="0"/>
          </a:p>
        </p:txBody>
      </p:sp>
      <p:sp>
        <p:nvSpPr>
          <p:cNvPr id="27" name="مستطيل 26">
            <a:extLst>
              <a:ext uri="{FF2B5EF4-FFF2-40B4-BE49-F238E27FC236}">
                <a16:creationId xmlns:a16="http://schemas.microsoft.com/office/drawing/2014/main" id="{CF76BF2A-8EA0-4060-ADB5-C09650D56E9F}"/>
              </a:ext>
            </a:extLst>
          </p:cNvPr>
          <p:cNvSpPr/>
          <p:nvPr/>
        </p:nvSpPr>
        <p:spPr>
          <a:xfrm>
            <a:off x="9833777" y="3914500"/>
            <a:ext cx="1219200" cy="141772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IQ" sz="9600" b="1" dirty="0"/>
              <a:t>3</a:t>
            </a:r>
            <a:endParaRPr lang="en-US" sz="9600" b="1" dirty="0"/>
          </a:p>
        </p:txBody>
      </p:sp>
      <p:sp>
        <p:nvSpPr>
          <p:cNvPr id="28" name="مستطيل 27">
            <a:extLst>
              <a:ext uri="{FF2B5EF4-FFF2-40B4-BE49-F238E27FC236}">
                <a16:creationId xmlns:a16="http://schemas.microsoft.com/office/drawing/2014/main" id="{3AF39D27-4F0D-43CE-8DFF-2C7CF646EBFE}"/>
              </a:ext>
            </a:extLst>
          </p:cNvPr>
          <p:cNvSpPr/>
          <p:nvPr/>
        </p:nvSpPr>
        <p:spPr>
          <a:xfrm>
            <a:off x="9833777" y="6636666"/>
            <a:ext cx="1219200" cy="141772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ar-IQ" sz="9600" b="1" dirty="0"/>
              <a:t>2</a:t>
            </a:r>
            <a:endParaRPr lang="en-US" sz="9600" b="1" dirty="0"/>
          </a:p>
        </p:txBody>
      </p:sp>
      <p:sp>
        <p:nvSpPr>
          <p:cNvPr id="29" name="مستطيل 28">
            <a:extLst>
              <a:ext uri="{FF2B5EF4-FFF2-40B4-BE49-F238E27FC236}">
                <a16:creationId xmlns:a16="http://schemas.microsoft.com/office/drawing/2014/main" id="{809E0CF7-2BA1-4118-B807-25310983AC5D}"/>
              </a:ext>
            </a:extLst>
          </p:cNvPr>
          <p:cNvSpPr/>
          <p:nvPr/>
        </p:nvSpPr>
        <p:spPr>
          <a:xfrm>
            <a:off x="0" y="2274346"/>
            <a:ext cx="1219200" cy="141772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ar-IQ" sz="9600" b="1" dirty="0"/>
              <a:t>1</a:t>
            </a:r>
            <a:endParaRPr lang="en-US" sz="9600" b="1" dirty="0"/>
          </a:p>
        </p:txBody>
      </p:sp>
      <p:sp>
        <p:nvSpPr>
          <p:cNvPr id="30" name="مستطيل 29">
            <a:extLst>
              <a:ext uri="{FF2B5EF4-FFF2-40B4-BE49-F238E27FC236}">
                <a16:creationId xmlns:a16="http://schemas.microsoft.com/office/drawing/2014/main" id="{F9299F98-790C-46CA-9CF2-BE51B21911F3}"/>
              </a:ext>
            </a:extLst>
          </p:cNvPr>
          <p:cNvSpPr/>
          <p:nvPr/>
        </p:nvSpPr>
        <p:spPr>
          <a:xfrm>
            <a:off x="0" y="5228108"/>
            <a:ext cx="1219200" cy="141772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IQ" sz="9600" b="1" dirty="0"/>
              <a:t>4</a:t>
            </a:r>
            <a:endParaRPr lang="en-US" sz="9600" b="1" dirty="0"/>
          </a:p>
        </p:txBody>
      </p:sp>
      <p:sp>
        <p:nvSpPr>
          <p:cNvPr id="31" name="مستطيل 30">
            <a:extLst>
              <a:ext uri="{FF2B5EF4-FFF2-40B4-BE49-F238E27FC236}">
                <a16:creationId xmlns:a16="http://schemas.microsoft.com/office/drawing/2014/main" id="{F58FD8D3-8313-4542-A0DE-70DFDB54A2B2}"/>
              </a:ext>
            </a:extLst>
          </p:cNvPr>
          <p:cNvSpPr/>
          <p:nvPr/>
        </p:nvSpPr>
        <p:spPr>
          <a:xfrm>
            <a:off x="0" y="8012654"/>
            <a:ext cx="1219200" cy="141772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IQ" sz="9600" b="1" dirty="0"/>
              <a:t>3</a:t>
            </a:r>
            <a:endParaRPr lang="en-US" sz="9600" b="1" dirty="0"/>
          </a:p>
        </p:txBody>
      </p:sp>
      <p:sp>
        <p:nvSpPr>
          <p:cNvPr id="32" name="مستطيل 31">
            <a:extLst>
              <a:ext uri="{FF2B5EF4-FFF2-40B4-BE49-F238E27FC236}">
                <a16:creationId xmlns:a16="http://schemas.microsoft.com/office/drawing/2014/main" id="{5FD33FF5-D349-4C4A-B2B3-D5DCA302FAC4}"/>
              </a:ext>
            </a:extLst>
          </p:cNvPr>
          <p:cNvSpPr/>
          <p:nvPr/>
        </p:nvSpPr>
        <p:spPr>
          <a:xfrm>
            <a:off x="17068800" y="8012654"/>
            <a:ext cx="1219200" cy="141772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IQ" sz="9600" b="1" dirty="0"/>
              <a:t>4</a:t>
            </a:r>
            <a:endParaRPr lang="en-US" sz="9600" b="1" dirty="0"/>
          </a:p>
        </p:txBody>
      </p:sp>
      <p:sp>
        <p:nvSpPr>
          <p:cNvPr id="33" name="مستطيل 32">
            <a:extLst>
              <a:ext uri="{FF2B5EF4-FFF2-40B4-BE49-F238E27FC236}">
                <a16:creationId xmlns:a16="http://schemas.microsoft.com/office/drawing/2014/main" id="{B852449E-9B27-4D1D-8B73-30FB32C7780C}"/>
              </a:ext>
            </a:extLst>
          </p:cNvPr>
          <p:cNvSpPr/>
          <p:nvPr/>
        </p:nvSpPr>
        <p:spPr>
          <a:xfrm>
            <a:off x="17009209" y="4873236"/>
            <a:ext cx="1219200" cy="14177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ar-IQ" sz="9600" b="1" dirty="0"/>
              <a:t>1</a:t>
            </a:r>
            <a:endParaRPr lang="en-US" sz="9600" b="1" dirty="0"/>
          </a:p>
        </p:txBody>
      </p:sp>
    </p:spTree>
    <p:extLst>
      <p:ext uri="{BB962C8B-B14F-4D97-AF65-F5344CB8AC3E}">
        <p14:creationId xmlns:p14="http://schemas.microsoft.com/office/powerpoint/2010/main" val="233144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1" name="Rectangle 1">
            <a:extLst>
              <a:ext uri="{FF2B5EF4-FFF2-40B4-BE49-F238E27FC236}">
                <a16:creationId xmlns:a16="http://schemas.microsoft.com/office/drawing/2014/main" id="{564BDEF5-8E36-435B-B30F-1E488B04BB67}"/>
              </a:ext>
            </a:extLst>
          </p:cNvPr>
          <p:cNvSpPr/>
          <p:nvPr/>
        </p:nvSpPr>
        <p:spPr>
          <a:xfrm>
            <a:off x="0" y="90152"/>
            <a:ext cx="18288000" cy="5286191"/>
          </a:xfrm>
          <a:prstGeom prst="rect">
            <a:avLst/>
          </a:prstGeom>
        </p:spPr>
        <p:txBody>
          <a:bodyPr wrap="square">
            <a:spAutoFit/>
          </a:bodyPr>
          <a:lstStyle/>
          <a:p>
            <a:pPr algn="ctr" rtl="1">
              <a:lnSpc>
                <a:spcPct val="115000"/>
              </a:lnSpc>
              <a:spcAft>
                <a:spcPts val="1000"/>
              </a:spcAft>
            </a:pPr>
            <a:r>
              <a:rPr lang="ar-SA" sz="7200" b="1"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ثالثاً :مرحلة التوافق الحركي الثابت (ثبات المهارة واليتها) : </a:t>
            </a:r>
            <a:endParaRPr lang="en-US" sz="72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ar-SA" sz="5400" b="1"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نتيجة العمل في المرحلتين السابقتين من مراحل التوافق الحركي يصل اللاعب او المتعلم الى مرحلة التوازن بين عمليات الانشطة العصبية بمعنى التوازن بين </a:t>
            </a:r>
            <a:r>
              <a:rPr lang="ar-SA" sz="5400" b="1" u="sng"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الاثارة العصبية والكف</a:t>
            </a:r>
            <a:r>
              <a:rPr lang="ar-SA" sz="5400" b="1" dirty="0">
                <a:solidFill>
                  <a:srgbClr val="000103"/>
                </a:solidFill>
                <a:effectLst/>
                <a:latin typeface="Calibri" panose="020F0502020204030204" pitchFamily="34" charset="0"/>
                <a:ea typeface="Calibri" panose="020F0502020204030204" pitchFamily="34" charset="0"/>
                <a:cs typeface="Simplified Arabic" panose="02020603050405020304" pitchFamily="18" charset="-78"/>
              </a:rPr>
              <a:t> حيث تصبح الحركة طوع امر اللاعب الذي يترتب علية تثبيت واتقان المهارة بشكل ممتاز .</a:t>
            </a:r>
            <a:endParaRPr lang="en-US" sz="44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صورة 11">
            <a:extLst>
              <a:ext uri="{FF2B5EF4-FFF2-40B4-BE49-F238E27FC236}">
                <a16:creationId xmlns:a16="http://schemas.microsoft.com/office/drawing/2014/main" id="{CF6A2990-4F8A-4ECF-911A-AB4440C43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8971" y="5037460"/>
            <a:ext cx="4379029" cy="4925689"/>
          </a:xfrm>
          <a:prstGeom prst="rect">
            <a:avLst/>
          </a:prstGeom>
        </p:spPr>
      </p:pic>
      <p:pic>
        <p:nvPicPr>
          <p:cNvPr id="15" name="صورة 14">
            <a:extLst>
              <a:ext uri="{FF2B5EF4-FFF2-40B4-BE49-F238E27FC236}">
                <a16:creationId xmlns:a16="http://schemas.microsoft.com/office/drawing/2014/main" id="{A058A3BD-83DA-4C43-AE67-97FC16ACC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8" y="5037460"/>
            <a:ext cx="3909186" cy="4925690"/>
          </a:xfrm>
          <a:prstGeom prst="rect">
            <a:avLst/>
          </a:prstGeom>
        </p:spPr>
      </p:pic>
      <p:sp>
        <p:nvSpPr>
          <p:cNvPr id="17" name="مربع نص 16">
            <a:extLst>
              <a:ext uri="{FF2B5EF4-FFF2-40B4-BE49-F238E27FC236}">
                <a16:creationId xmlns:a16="http://schemas.microsoft.com/office/drawing/2014/main" id="{1CA64449-EEC9-402F-8AAC-BF874F0483E5}"/>
              </a:ext>
            </a:extLst>
          </p:cNvPr>
          <p:cNvSpPr txBox="1"/>
          <p:nvPr/>
        </p:nvSpPr>
        <p:spPr>
          <a:xfrm>
            <a:off x="3967801" y="5435975"/>
            <a:ext cx="9941169" cy="3785652"/>
          </a:xfrm>
          <a:prstGeom prst="rect">
            <a:avLst/>
          </a:prstGeom>
          <a:noFill/>
        </p:spPr>
        <p:txBody>
          <a:bodyPr wrap="square">
            <a:spAutoFit/>
          </a:bodyPr>
          <a:lstStyle/>
          <a:p>
            <a:pPr algn="ctr"/>
            <a:r>
              <a:rPr lang="ar-IQ" sz="4000" b="1" dirty="0">
                <a:solidFill>
                  <a:srgbClr val="0070C0"/>
                </a:solidFill>
              </a:rPr>
              <a:t>على سبيل المثال، في مهارة الضرب الساحق، يتمكن اللاعب من أداء الحركة بمرونة وبقوة مناسبة، حيث يضبط توقيت القفز وحركة اليد بدقة من دون الحاجة إلى التفكير في كل خطوة. تصل المهارة إلى مستوى الإتقان بحيث تكون طبيعية وسهلة، مما يسمح للاعب بتكييف أدائه حسب الموقف بسرعة ودون تردد، سواء في المباريات أو التدريبات.</a:t>
            </a:r>
            <a:endParaRPr lang="en-US" sz="4000" b="1" dirty="0">
              <a:solidFill>
                <a:srgbClr val="0070C0"/>
              </a:solidFill>
            </a:endParaRPr>
          </a:p>
        </p:txBody>
      </p:sp>
    </p:spTree>
    <p:extLst>
      <p:ext uri="{BB962C8B-B14F-4D97-AF65-F5344CB8AC3E}">
        <p14:creationId xmlns:p14="http://schemas.microsoft.com/office/powerpoint/2010/main" val="2501540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9" name="TextBox 9"/>
          <p:cNvSpPr txBox="1"/>
          <p:nvPr/>
        </p:nvSpPr>
        <p:spPr>
          <a:xfrm>
            <a:off x="-371661" y="9286429"/>
            <a:ext cx="6523965" cy="1000571"/>
          </a:xfrm>
          <a:prstGeom prst="rect">
            <a:avLst/>
          </a:prstGeom>
        </p:spPr>
        <p:txBody>
          <a:bodyPr lIns="50800" tIns="50800" rIns="50800" bIns="50800" rtlCol="0" anchor="ctr"/>
          <a:lstStyle/>
          <a:p>
            <a:pPr algn="ctr">
              <a:lnSpc>
                <a:spcPts val="2659"/>
              </a:lnSpc>
            </a:pPr>
            <a:endParaRPr/>
          </a:p>
        </p:txBody>
      </p:sp>
      <p:sp>
        <p:nvSpPr>
          <p:cNvPr id="32" name="Freeform 2">
            <a:extLst>
              <a:ext uri="{FF2B5EF4-FFF2-40B4-BE49-F238E27FC236}">
                <a16:creationId xmlns:a16="http://schemas.microsoft.com/office/drawing/2014/main" id="{B4AEFBC7-56B4-4630-8885-D9F6A2EF2764}"/>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6" name="Rectangle 1">
            <a:extLst>
              <a:ext uri="{FF2B5EF4-FFF2-40B4-BE49-F238E27FC236}">
                <a16:creationId xmlns:a16="http://schemas.microsoft.com/office/drawing/2014/main" id="{9E82DC9E-E598-434B-A980-380403846322}"/>
              </a:ext>
            </a:extLst>
          </p:cNvPr>
          <p:cNvSpPr/>
          <p:nvPr/>
        </p:nvSpPr>
        <p:spPr>
          <a:xfrm>
            <a:off x="2507474" y="0"/>
            <a:ext cx="13270489" cy="20036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SA" sz="5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آلية الحركة</a:t>
            </a:r>
            <a:r>
              <a:rPr kumimoji="0" lang="ar-IQ" sz="5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a:t>
            </a:r>
            <a:r>
              <a:rPr kumimoji="0" lang="ar-SA" sz="5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يعني ثباتها ويعني الأداء الاوتوماتيكي مهما كانت الظروف الخارجية </a:t>
            </a:r>
            <a:r>
              <a:rPr kumimoji="0" lang="ar-SA" sz="40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a:t>
            </a:r>
            <a:endParaRPr kumimoji="0" lang="en-US" sz="4000" b="1" i="0" u="none" strike="noStrike" kern="0" cap="none" spc="0" normalizeH="0" baseline="0" noProof="0" dirty="0">
              <a:ln>
                <a:noFill/>
              </a:ln>
              <a:solidFill>
                <a:srgbClr val="FF0000"/>
              </a:solidFill>
              <a:effectLst/>
              <a:uLnTx/>
              <a:uFillTx/>
              <a:ea typeface="Calibri" panose="020F0502020204030204" pitchFamily="34" charset="0"/>
              <a:cs typeface="Arial" panose="020B0604020202020204" pitchFamily="34" charset="0"/>
            </a:endParaRPr>
          </a:p>
        </p:txBody>
      </p:sp>
      <p:sp>
        <p:nvSpPr>
          <p:cNvPr id="11" name="مربع نص 10">
            <a:extLst>
              <a:ext uri="{FF2B5EF4-FFF2-40B4-BE49-F238E27FC236}">
                <a16:creationId xmlns:a16="http://schemas.microsoft.com/office/drawing/2014/main" id="{995045C1-79EB-4AF6-9B6F-48B068194E3B}"/>
              </a:ext>
            </a:extLst>
          </p:cNvPr>
          <p:cNvSpPr txBox="1"/>
          <p:nvPr/>
        </p:nvSpPr>
        <p:spPr>
          <a:xfrm>
            <a:off x="5181600" y="2095500"/>
            <a:ext cx="13106400" cy="6740307"/>
          </a:xfrm>
          <a:prstGeom prst="rect">
            <a:avLst/>
          </a:prstGeom>
          <a:noFill/>
        </p:spPr>
        <p:txBody>
          <a:bodyPr wrap="square">
            <a:spAutoFit/>
          </a:bodyPr>
          <a:lstStyle/>
          <a:p>
            <a:pPr algn="ctr"/>
            <a:r>
              <a:rPr lang="ar-IQ" sz="5400" b="1" u="sng" dirty="0">
                <a:solidFill>
                  <a:srgbClr val="0070C0"/>
                </a:solidFill>
              </a:rPr>
              <a:t>آلية الحركة: </a:t>
            </a:r>
            <a:r>
              <a:rPr lang="ar-IQ" sz="5400" b="1" dirty="0"/>
              <a:t>عندما يصل اللاعب إلى مرحلة متقدمة من التدريب، تصبح حركة الرمية الحرة آلية بالنسبة له. حيث يتمكن اللاعب من القيام بالخطوات الدقيقة مثل وضع اليدين، تثبيت القدمين، وزاوية الإطلاق بشكل أوتوماتيكي دون تفكير واعٍ. تصبح هذه المهارات مبرمجة في ذاكرته الحركية، مما يسمح له بالتركيز على الهدف النهائي (التسجيل) بدلاً من التفكير في كل خطوة من خطوات الرمية.</a:t>
            </a:r>
            <a:endParaRPr lang="en-US" sz="5400" b="1" dirty="0"/>
          </a:p>
        </p:txBody>
      </p:sp>
      <p:pic>
        <p:nvPicPr>
          <p:cNvPr id="12" name="صورة 11">
            <a:extLst>
              <a:ext uri="{FF2B5EF4-FFF2-40B4-BE49-F238E27FC236}">
                <a16:creationId xmlns:a16="http://schemas.microsoft.com/office/drawing/2014/main" id="{5873CCF3-0154-48C4-BAB4-41DEEA36C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0" y="1979242"/>
            <a:ext cx="5377379" cy="4244204"/>
          </a:xfrm>
          <a:prstGeom prst="rect">
            <a:avLst/>
          </a:prstGeom>
        </p:spPr>
      </p:pic>
      <p:pic>
        <p:nvPicPr>
          <p:cNvPr id="14" name="صورة 13">
            <a:extLst>
              <a:ext uri="{FF2B5EF4-FFF2-40B4-BE49-F238E27FC236}">
                <a16:creationId xmlns:a16="http://schemas.microsoft.com/office/drawing/2014/main" id="{F73EC90B-C05D-4D6D-9DF6-102589585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 y="6210300"/>
            <a:ext cx="5394960" cy="4038600"/>
          </a:xfrm>
          <a:prstGeom prst="rect">
            <a:avLst/>
          </a:prstGeom>
        </p:spPr>
      </p:pic>
    </p:spTree>
    <p:extLst>
      <p:ext uri="{BB962C8B-B14F-4D97-AF65-F5344CB8AC3E}">
        <p14:creationId xmlns:p14="http://schemas.microsoft.com/office/powerpoint/2010/main" val="344045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6" name="Freeform 26"/>
          <p:cNvSpPr/>
          <p:nvPr/>
        </p:nvSpPr>
        <p:spPr>
          <a:xfrm>
            <a:off x="3809999" y="4147547"/>
            <a:ext cx="1159357" cy="1081643"/>
          </a:xfrm>
          <a:custGeom>
            <a:avLst/>
            <a:gdLst/>
            <a:ahLst/>
            <a:cxnLst/>
            <a:rect l="l" t="t" r="r" b="b"/>
            <a:pathLst>
              <a:path w="1432860" h="1389874">
                <a:moveTo>
                  <a:pt x="0" y="0"/>
                </a:moveTo>
                <a:lnTo>
                  <a:pt x="1432860" y="0"/>
                </a:lnTo>
                <a:lnTo>
                  <a:pt x="1432860" y="1389874"/>
                </a:lnTo>
                <a:lnTo>
                  <a:pt x="0" y="13898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805854" y="6967648"/>
            <a:ext cx="1067511" cy="980086"/>
          </a:xfrm>
          <a:custGeom>
            <a:avLst/>
            <a:gdLst/>
            <a:ahLst/>
            <a:cxnLst/>
            <a:rect l="l" t="t" r="r" b="b"/>
            <a:pathLst>
              <a:path w="1319347" h="1259377">
                <a:moveTo>
                  <a:pt x="0" y="0"/>
                </a:moveTo>
                <a:lnTo>
                  <a:pt x="1319347" y="0"/>
                </a:lnTo>
                <a:lnTo>
                  <a:pt x="1319347" y="1259377"/>
                </a:lnTo>
                <a:lnTo>
                  <a:pt x="0" y="1259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مربع نص 7">
            <a:extLst>
              <a:ext uri="{FF2B5EF4-FFF2-40B4-BE49-F238E27FC236}">
                <a16:creationId xmlns:a16="http://schemas.microsoft.com/office/drawing/2014/main" id="{619B3A5D-58F9-48F7-8514-E5D811ABDA62}"/>
              </a:ext>
            </a:extLst>
          </p:cNvPr>
          <p:cNvSpPr txBox="1"/>
          <p:nvPr/>
        </p:nvSpPr>
        <p:spPr>
          <a:xfrm>
            <a:off x="0" y="-12437"/>
            <a:ext cx="18265140" cy="6594626"/>
          </a:xfrm>
          <a:prstGeom prst="rect">
            <a:avLst/>
          </a:prstGeom>
          <a:noFill/>
        </p:spPr>
        <p:txBody>
          <a:bodyPr wrap="square">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ar-SA" sz="4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-اما الثبات الحركي هو ((تنظيم العلاقة وترتيبها وهو الحل الدقيق والثابت للمهارة مع متغيرات التنوع الحركي</a:t>
            </a:r>
            <a:r>
              <a:rPr kumimoji="0" lang="ar-IQ" sz="4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a:t>
            </a:r>
            <a:r>
              <a:rPr kumimoji="0" lang="ar-SA" sz="4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a:t>
            </a:r>
            <a:r>
              <a:rPr kumimoji="0" lang="ar-SA" sz="4400" b="1"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rPr>
              <a:t>وإمكانية او تفسير المعلومات الحركية المعقدة في الدماغ بشكل عال وتتحول المراقبة والملاحظة الى حالة شعورية داخلية مما يحول الحركة الى آلية، أي ان الحركة تصبح مثل برنامج حاسوبي على الذاكرة ويمكن قياس انسيابية المهارة ومراحلها التكنيكية بواسطة الآلات المختبرية وآلات التصوير تتميز هذه المرحلة بالتقدم الكبير في الأداء حيث يتمكن المتعلم من التوصل إلى السيطرة على الأداء والتوافق والانسجام والانسيابية في الأداء فيصبح أداءه للمهارات الحركية بصورة اوتوماتيكية(أداء الي متقن بدون تفكير بل ينحصر التفكير فقط بالمهارة).</a:t>
            </a:r>
            <a:endParaRPr kumimoji="0" lang="en-US" sz="4400" b="1" i="0" u="none" strike="noStrike" kern="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0000"/>
                </a:solidFill>
                <a:effectLst/>
                <a:uLnTx/>
                <a:uFillTx/>
                <a:ea typeface="Calibri" panose="020F0502020204030204" pitchFamily="34" charset="0"/>
                <a:cs typeface="Simplified Arabic" panose="02020603050405020304" pitchFamily="18" charset="-78"/>
              </a:rPr>
              <a:t>- كما يعني الثبات العمل الحركي تحت متطلبات صعبة وظروف مختلفة ومتغيرة .</a:t>
            </a:r>
            <a:br>
              <a:rPr kumimoji="0" lang="en-US" sz="1600" b="1" i="0" u="none"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br>
            <a:endParaRPr kumimoji="0" lang="en-US" sz="1600" b="1" i="0" u="none" strike="noStrike" kern="0" cap="none" spc="0" normalizeH="0" baseline="0" noProof="0" dirty="0">
              <a:ln>
                <a:noFill/>
              </a:ln>
              <a:solidFill>
                <a:srgbClr val="FF0000"/>
              </a:solidFill>
              <a:effectLst/>
              <a:uLnTx/>
              <a:uFillTx/>
            </a:endParaRPr>
          </a:p>
        </p:txBody>
      </p:sp>
      <p:sp>
        <p:nvSpPr>
          <p:cNvPr id="10" name="مربع نص 9">
            <a:extLst>
              <a:ext uri="{FF2B5EF4-FFF2-40B4-BE49-F238E27FC236}">
                <a16:creationId xmlns:a16="http://schemas.microsoft.com/office/drawing/2014/main" id="{A7B0E6B7-E98B-4886-989F-F9EF6B62A5FF}"/>
              </a:ext>
            </a:extLst>
          </p:cNvPr>
          <p:cNvSpPr txBox="1"/>
          <p:nvPr/>
        </p:nvSpPr>
        <p:spPr>
          <a:xfrm>
            <a:off x="8305800" y="6367483"/>
            <a:ext cx="9989820" cy="397031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ar-IQ" sz="3600" b="1" dirty="0"/>
              <a:t>الثبات الحركي: يشير الثبات الحركي إلى قدرة اللاعب على تنفيذ الرمية الحرة بنفس المستوى من الإتقان بغض النظر عن الظروف الخارجية. مثلاً، قد يكون اللاعب تحت ضغط نفسي أثناء المباراة، أو قد يكون التعب قد أثر عليه في الدقائق الأخيرة، أو حتى تكون البيئة غير مريحة (ضوضاء الجماهير مثلاً). ورغم كل هذه المتغيرات، يستطيع اللاعب الثابت حركيًا تنفيذ الرمية بنفس الدقة التي يتمتع بها في الظروف العادية.</a:t>
            </a:r>
            <a:endParaRPr lang="en-US" sz="3600" b="1" dirty="0"/>
          </a:p>
        </p:txBody>
      </p:sp>
      <p:pic>
        <p:nvPicPr>
          <p:cNvPr id="7" name="صورة 6">
            <a:extLst>
              <a:ext uri="{FF2B5EF4-FFF2-40B4-BE49-F238E27FC236}">
                <a16:creationId xmlns:a16="http://schemas.microsoft.com/office/drawing/2014/main" id="{29059337-45FE-4C12-A6FF-380FC8613E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21" y="4991100"/>
            <a:ext cx="3780078" cy="5295900"/>
          </a:xfrm>
          <a:prstGeom prst="rect">
            <a:avLst/>
          </a:prstGeom>
        </p:spPr>
      </p:pic>
      <p:pic>
        <p:nvPicPr>
          <p:cNvPr id="12" name="صورة 11">
            <a:extLst>
              <a:ext uri="{FF2B5EF4-FFF2-40B4-BE49-F238E27FC236}">
                <a16:creationId xmlns:a16="http://schemas.microsoft.com/office/drawing/2014/main" id="{A22A3EA4-02CD-486E-9198-3F8FC56195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9999" y="6367483"/>
            <a:ext cx="4495800" cy="391951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26" name="Freeform 26"/>
          <p:cNvSpPr/>
          <p:nvPr/>
        </p:nvSpPr>
        <p:spPr>
          <a:xfrm>
            <a:off x="3809999" y="4147547"/>
            <a:ext cx="1159357" cy="1081643"/>
          </a:xfrm>
          <a:custGeom>
            <a:avLst/>
            <a:gdLst/>
            <a:ahLst/>
            <a:cxnLst/>
            <a:rect l="l" t="t" r="r" b="b"/>
            <a:pathLst>
              <a:path w="1432860" h="1389874">
                <a:moveTo>
                  <a:pt x="0" y="0"/>
                </a:moveTo>
                <a:lnTo>
                  <a:pt x="1432860" y="0"/>
                </a:lnTo>
                <a:lnTo>
                  <a:pt x="1432860" y="1389874"/>
                </a:lnTo>
                <a:lnTo>
                  <a:pt x="0" y="13898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805854" y="6967648"/>
            <a:ext cx="1067511" cy="980086"/>
          </a:xfrm>
          <a:custGeom>
            <a:avLst/>
            <a:gdLst/>
            <a:ahLst/>
            <a:cxnLst/>
            <a:rect l="l" t="t" r="r" b="b"/>
            <a:pathLst>
              <a:path w="1319347" h="1259377">
                <a:moveTo>
                  <a:pt x="0" y="0"/>
                </a:moveTo>
                <a:lnTo>
                  <a:pt x="1319347" y="0"/>
                </a:lnTo>
                <a:lnTo>
                  <a:pt x="1319347" y="1259377"/>
                </a:lnTo>
                <a:lnTo>
                  <a:pt x="0" y="1259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TextBox 32"/>
          <p:cNvSpPr txBox="1"/>
          <p:nvPr/>
        </p:nvSpPr>
        <p:spPr>
          <a:xfrm>
            <a:off x="7794817" y="5078186"/>
            <a:ext cx="853557" cy="755720"/>
          </a:xfrm>
          <a:prstGeom prst="rect">
            <a:avLst/>
          </a:prstGeom>
        </p:spPr>
        <p:txBody>
          <a:bodyPr wrap="square" lIns="0" tIns="0" rIns="0" bIns="0" rtlCol="0" anchor="t">
            <a:spAutoFit/>
          </a:bodyPr>
          <a:lstStyle/>
          <a:p>
            <a:pPr algn="ctr">
              <a:lnSpc>
                <a:spcPts val="6216"/>
              </a:lnSpc>
              <a:spcBef>
                <a:spcPct val="0"/>
              </a:spcBef>
            </a:pPr>
            <a:r>
              <a:rPr lang="en-US" sz="4440" dirty="0">
                <a:solidFill>
                  <a:srgbClr val="FFFFFF"/>
                </a:solidFill>
                <a:latin typeface="Poppins Bold"/>
              </a:rPr>
              <a:t>03</a:t>
            </a:r>
          </a:p>
        </p:txBody>
      </p:sp>
      <p:sp>
        <p:nvSpPr>
          <p:cNvPr id="8" name="Rectangle 1">
            <a:extLst>
              <a:ext uri="{FF2B5EF4-FFF2-40B4-BE49-F238E27FC236}">
                <a16:creationId xmlns:a16="http://schemas.microsoft.com/office/drawing/2014/main" id="{D0CA7941-DF0F-4746-95EE-6A32E289CEA2}"/>
              </a:ext>
            </a:extLst>
          </p:cNvPr>
          <p:cNvSpPr/>
          <p:nvPr/>
        </p:nvSpPr>
        <p:spPr>
          <a:xfrm>
            <a:off x="4267200" y="1"/>
            <a:ext cx="14020800" cy="9503114"/>
          </a:xfrm>
          <a:prstGeom prst="rect">
            <a:avLst/>
          </a:prstGeom>
        </p:spPr>
        <p:txBody>
          <a:bodyPr wrap="square">
            <a:spAutoFit/>
          </a:bodyPr>
          <a:lstStyle/>
          <a:p>
            <a:pPr marL="0" marR="0" lvl="0" indent="0" algn="ctr" defTabSz="914400" rtl="1" eaLnBrk="1" fontAlgn="auto" latinLnBrk="0" hangingPunct="1">
              <a:lnSpc>
                <a:spcPct val="115000"/>
              </a:lnSpc>
              <a:spcBef>
                <a:spcPts val="0"/>
              </a:spcBef>
              <a:spcAft>
                <a:spcPts val="1000"/>
              </a:spcAft>
              <a:buClrTx/>
              <a:buSzTx/>
              <a:buFontTx/>
              <a:buNone/>
              <a:tabLst/>
              <a:defRPr/>
            </a:pPr>
            <a:r>
              <a:rPr kumimoji="0" lang="ar-SA" sz="8800" b="1" i="0" u="sng" strike="noStrike" kern="0" cap="none" spc="0" normalizeH="0" baseline="0" noProof="0" dirty="0">
                <a:ln>
                  <a:noFill/>
                </a:ln>
                <a:solidFill>
                  <a:srgbClr val="00B050"/>
                </a:solidFill>
                <a:effectLst/>
                <a:uLnTx/>
                <a:uFillTx/>
                <a:ea typeface="Calibri" panose="020F0502020204030204" pitchFamily="34" charset="0"/>
                <a:cs typeface="Simplified Arabic" panose="02020603050405020304" pitchFamily="18" charset="-78"/>
              </a:rPr>
              <a:t>مميزات التوافق الحركي الثابت :</a:t>
            </a:r>
            <a:endParaRPr kumimoji="0" lang="en-US" sz="8800" b="1" i="0" u="sng" strike="noStrike" kern="0" cap="none" spc="0" normalizeH="0" baseline="0" noProof="0" dirty="0">
              <a:ln>
                <a:noFill/>
              </a:ln>
              <a:solidFill>
                <a:srgbClr val="00B050"/>
              </a:solidFill>
              <a:effectLst/>
              <a:uLnTx/>
              <a:uFillTx/>
              <a:ea typeface="Calibri" panose="020F050202020403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ar-SA" sz="4000" b="0"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rPr>
              <a:t>من اهم ما تتميز به مرحلة التوافق الحركي الثابت ما يأتي</a:t>
            </a:r>
            <a:r>
              <a:rPr kumimoji="0" lang="ar-IQ" sz="4000" b="0"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rPr>
              <a:t>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ar-IQ" sz="4000" b="0" i="0" u="none" strike="noStrike" kern="0" cap="none" spc="0" normalizeH="0" baseline="0" noProof="0" dirty="0">
              <a:ln>
                <a:noFill/>
              </a:ln>
              <a:solidFill>
                <a:srgbClr val="000103"/>
              </a:solidFill>
              <a:effectLst/>
              <a:uLnTx/>
              <a:uFillTx/>
              <a:ea typeface="Calibri" panose="020F0502020204030204" pitchFamily="34" charset="0"/>
              <a:cs typeface="Simplified Arabic" panose="02020603050405020304" pitchFamily="18" charset="-78"/>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ar-SA" sz="48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t>1-تتصف الحركة بالانسيابية والجمال</a:t>
            </a:r>
            <a:r>
              <a:rPr kumimoji="0" lang="ar-IQ" sz="48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t> </a:t>
            </a:r>
            <a:r>
              <a:rPr kumimoji="0" lang="ar-IQ" sz="4400" b="1" i="0" u="none" strike="noStrike" kern="0" cap="none" spc="0" normalizeH="0" baseline="0" noProof="0" dirty="0">
                <a:ln>
                  <a:noFill/>
                </a:ln>
                <a:effectLst/>
                <a:uLnTx/>
                <a:uFillTx/>
                <a:latin typeface="Simplified Arabic" panose="02020603050405020304" pitchFamily="18" charset="-78"/>
                <a:ea typeface="Calibri" panose="020F0502020204030204" pitchFamily="34" charset="0"/>
              </a:rPr>
              <a:t>مثال: لاعب الجمباز الذي يؤدي حركات على الحلقات أو المتوازيين يتمتع بانسيابية في الحركة وجمالية في الأداء، بحيث تظهر حركاته متناسقة وسلسة.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ar-SA" sz="4800" b="1" i="0" u="sng" strike="noStrike" kern="0" cap="none" spc="0" normalizeH="0" baseline="0" noProof="0" dirty="0">
                <a:ln>
                  <a:noFill/>
                </a:ln>
                <a:solidFill>
                  <a:srgbClr val="00B050"/>
                </a:solidFill>
                <a:effectLst/>
                <a:uLnTx/>
                <a:uFillTx/>
                <a:latin typeface="Simplified Arabic" panose="02020603050405020304" pitchFamily="18" charset="-78"/>
                <a:ea typeface="Calibri" panose="020F0502020204030204" pitchFamily="34" charset="0"/>
              </a:rPr>
              <a:t>2-الواجب الحركي يتم تحت متطلبات صعبة وظروف مختلفة</a:t>
            </a:r>
            <a:r>
              <a:rPr kumimoji="0" lang="ar-IQ" sz="4800" b="1" i="0" u="sng" strike="noStrike" kern="0" cap="none" spc="0" normalizeH="0" baseline="0" noProof="0" dirty="0">
                <a:ln>
                  <a:noFill/>
                </a:ln>
                <a:solidFill>
                  <a:srgbClr val="00B050"/>
                </a:solidFill>
                <a:effectLst/>
                <a:uLnTx/>
                <a:uFillTx/>
                <a:latin typeface="Simplified Arabic" panose="02020603050405020304" pitchFamily="18" charset="-78"/>
                <a:ea typeface="Calibri" panose="020F0502020204030204" pitchFamily="34" charset="0"/>
              </a:rPr>
              <a:t> </a:t>
            </a:r>
            <a:r>
              <a:rPr kumimoji="0" lang="ar-IQ" sz="4400" b="1" i="0" u="none" strike="noStrike" kern="0" cap="none" spc="0" normalizeH="0" baseline="0" noProof="0" dirty="0">
                <a:ln>
                  <a:noFill/>
                </a:ln>
                <a:effectLst/>
                <a:uLnTx/>
                <a:uFillTx/>
                <a:latin typeface="Simplified Arabic" panose="02020603050405020304" pitchFamily="18" charset="-78"/>
                <a:ea typeface="Calibri" panose="020F0502020204030204" pitchFamily="34" charset="0"/>
              </a:rPr>
              <a:t>. مثال: حارس مرمى كرة القدم الذي يتصدى لتسديدات من مسافات وزوايا مختلفة، يستطيع التأقلم والتكيف مع هذه التغيرات الصعبة في اللحظة المناسبة.</a:t>
            </a:r>
            <a:br>
              <a:rPr kumimoji="0" lang="en-US" sz="4400" b="0" i="0" u="none"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br>
            <a:r>
              <a:rPr kumimoji="0" lang="ar-SA" sz="4800" b="1" i="0" u="sng" strike="noStrike" kern="0" cap="none" spc="0" normalizeH="0" baseline="0" noProof="0" dirty="0">
                <a:ln>
                  <a:noFill/>
                </a:ln>
                <a:solidFill>
                  <a:srgbClr val="0070C0"/>
                </a:solidFill>
                <a:effectLst/>
                <a:uLnTx/>
                <a:uFillTx/>
                <a:latin typeface="Simplified Arabic" panose="02020603050405020304" pitchFamily="18" charset="-78"/>
                <a:ea typeface="Calibri" panose="020F0502020204030204" pitchFamily="34" charset="0"/>
              </a:rPr>
              <a:t>3-انسجام البناء الحركي وترابطه مع تحقيق الهدف المطلوب</a:t>
            </a:r>
            <a:r>
              <a:rPr kumimoji="0" lang="ar-IQ" sz="4800" b="1" i="0" u="sng" strike="noStrike" kern="0" cap="none" spc="0" normalizeH="0" baseline="0" noProof="0" dirty="0">
                <a:ln>
                  <a:noFill/>
                </a:ln>
                <a:solidFill>
                  <a:srgbClr val="0070C0"/>
                </a:solidFill>
                <a:effectLst/>
                <a:uLnTx/>
                <a:uFillTx/>
                <a:latin typeface="Simplified Arabic" panose="02020603050405020304" pitchFamily="18" charset="-78"/>
                <a:ea typeface="Calibri" panose="020F0502020204030204" pitchFamily="34" charset="0"/>
              </a:rPr>
              <a:t>. </a:t>
            </a:r>
            <a:r>
              <a:rPr kumimoji="0" lang="ar-IQ" sz="4400" b="1" i="0" u="none" strike="noStrike" kern="0" cap="none" spc="0" normalizeH="0" baseline="0" noProof="0" dirty="0">
                <a:ln>
                  <a:noFill/>
                </a:ln>
                <a:effectLst/>
                <a:uLnTx/>
                <a:uFillTx/>
                <a:latin typeface="Simplified Arabic" panose="02020603050405020304" pitchFamily="18" charset="-78"/>
                <a:ea typeface="Calibri" panose="020F0502020204030204" pitchFamily="34" charset="0"/>
              </a:rPr>
              <a:t>مثال: لاعب كرة السلة الذي يقوم بتسديدة من ثلاث نقاط، حيث تتناسق حركة القدمين واليدين مع حركة الجسم بشكل متكامل لتحقيق هدف التسديد الناجح.</a:t>
            </a:r>
            <a:br>
              <a:rPr kumimoji="0" lang="en-US" sz="4400" b="0" i="0" u="none"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rPr>
            </a:br>
            <a:r>
              <a:rPr kumimoji="0" lang="en-US" sz="1800" b="0" i="0" u="none" strike="noStrike" kern="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rPr>
              <a:t>.</a:t>
            </a:r>
            <a:endParaRPr kumimoji="0" lang="en-US" sz="1800" b="0" i="0" u="none" strike="noStrike" kern="0" cap="none" spc="0" normalizeH="0" baseline="0" noProof="0" dirty="0">
              <a:ln>
                <a:noFill/>
              </a:ln>
              <a:solidFill>
                <a:prstClr val="black"/>
              </a:solidFill>
              <a:effectLst/>
              <a:uLnTx/>
              <a:uFillTx/>
            </a:endParaRPr>
          </a:p>
        </p:txBody>
      </p:sp>
      <p:pic>
        <p:nvPicPr>
          <p:cNvPr id="5" name="صورة 4">
            <a:extLst>
              <a:ext uri="{FF2B5EF4-FFF2-40B4-BE49-F238E27FC236}">
                <a16:creationId xmlns:a16="http://schemas.microsoft.com/office/drawing/2014/main" id="{34EE15C1-1A10-4383-8E71-EDD685B87F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12" y="0"/>
            <a:ext cx="4251687" cy="3319353"/>
          </a:xfrm>
          <a:prstGeom prst="rect">
            <a:avLst/>
          </a:prstGeom>
        </p:spPr>
      </p:pic>
      <p:pic>
        <p:nvPicPr>
          <p:cNvPr id="7" name="صورة 6">
            <a:extLst>
              <a:ext uri="{FF2B5EF4-FFF2-40B4-BE49-F238E27FC236}">
                <a16:creationId xmlns:a16="http://schemas.microsoft.com/office/drawing/2014/main" id="{B68860B0-ECDC-43A0-B2B5-322C643FEC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319352"/>
            <a:ext cx="4267199" cy="3271948"/>
          </a:xfrm>
          <a:prstGeom prst="rect">
            <a:avLst/>
          </a:prstGeom>
        </p:spPr>
      </p:pic>
      <p:pic>
        <p:nvPicPr>
          <p:cNvPr id="10" name="صورة 9">
            <a:extLst>
              <a:ext uri="{FF2B5EF4-FFF2-40B4-BE49-F238E27FC236}">
                <a16:creationId xmlns:a16="http://schemas.microsoft.com/office/drawing/2014/main" id="{159B19BC-0564-4758-89C9-B8CC8B3611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591301"/>
            <a:ext cx="4267200" cy="3733800"/>
          </a:xfrm>
          <a:prstGeom prst="rect">
            <a:avLst/>
          </a:prstGeom>
        </p:spPr>
      </p:pic>
    </p:spTree>
    <p:extLst>
      <p:ext uri="{BB962C8B-B14F-4D97-AF65-F5344CB8AC3E}">
        <p14:creationId xmlns:p14="http://schemas.microsoft.com/office/powerpoint/2010/main" val="68270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2">
              <a:alphaModFix amt="80000"/>
            </a:blip>
            <a:stretch>
              <a:fillRect/>
            </a:stretch>
          </a:blipFill>
        </p:spPr>
      </p:sp>
      <p:sp>
        <p:nvSpPr>
          <p:cNvPr id="20" name="مربع نص 19">
            <a:extLst>
              <a:ext uri="{FF2B5EF4-FFF2-40B4-BE49-F238E27FC236}">
                <a16:creationId xmlns:a16="http://schemas.microsoft.com/office/drawing/2014/main" id="{C0E38ACE-368F-48B1-974B-F2A9C0F94325}"/>
              </a:ext>
            </a:extLst>
          </p:cNvPr>
          <p:cNvSpPr txBox="1"/>
          <p:nvPr/>
        </p:nvSpPr>
        <p:spPr>
          <a:xfrm>
            <a:off x="2819400" y="-38100"/>
            <a:ext cx="15499080" cy="11110734"/>
          </a:xfrm>
          <a:prstGeom prst="rect">
            <a:avLst/>
          </a:prstGeom>
          <a:noFill/>
        </p:spPr>
        <p:txBody>
          <a:bodyPr wrap="square">
            <a:spAutoFit/>
          </a:bodyPr>
          <a:lstStyle/>
          <a:p>
            <a:pPr algn="r"/>
            <a:r>
              <a:rPr kumimoji="0" lang="ar-IQ" sz="44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4</a:t>
            </a:r>
            <a:r>
              <a:rPr kumimoji="0" lang="ar-SA" sz="44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-ثبات الحركة عند اعادتها ,فضلا عن انها تكون متساوية المجال تقريبا</a:t>
            </a:r>
            <a:r>
              <a:rPr kumimoji="0" lang="ar-IQ" sz="4400" b="1" i="0" u="sng"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 </a:t>
            </a:r>
            <a:r>
              <a:rPr kumimoji="0" lang="ar-IQ" sz="4400" b="1" i="0" u="none" strike="noStrike" kern="0" cap="none" spc="0" normalizeH="0" baseline="0" noProof="0" dirty="0">
                <a:ln>
                  <a:noFill/>
                </a:ln>
                <a:effectLst/>
                <a:uLnTx/>
                <a:uFillTx/>
                <a:latin typeface="Simplified Arabic" panose="02020603050405020304" pitchFamily="18" charset="-78"/>
                <a:ea typeface="Calibri" panose="020F0502020204030204" pitchFamily="34" charset="0"/>
                <a:cs typeface="Arial" panose="020B0604020202020204" pitchFamily="34" charset="0"/>
              </a:rPr>
              <a:t>مثال: لاعب التنس الذي يؤدي ضربة الإرسال بنفس الشكل تقريبًا في كل مرة، حيث يتمكن من تكرار نفس الضربة بثبات ودقة مع تساوي زوايا الحركة.</a:t>
            </a:r>
            <a:br>
              <a:rPr kumimoji="0" lang="en-US" sz="4400" b="0" i="0" u="none" strike="noStrike" kern="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mn-cs"/>
              </a:rPr>
            </a:br>
            <a:r>
              <a:rPr kumimoji="0" lang="ar-SA" sz="4400" b="1" i="0" u="sng" strike="noStrike" kern="0" cap="none" spc="0" normalizeH="0" baseline="0" noProof="0" dirty="0">
                <a:ln>
                  <a:noFill/>
                </a:ln>
                <a:solidFill>
                  <a:srgbClr val="0070C0"/>
                </a:solidFill>
                <a:effectLst/>
                <a:uLnTx/>
                <a:uFillTx/>
                <a:latin typeface="Simplified Arabic" panose="02020603050405020304" pitchFamily="18" charset="-78"/>
                <a:ea typeface="Calibri" panose="020F0502020204030204" pitchFamily="34" charset="0"/>
                <a:cs typeface="Arial" panose="020B0604020202020204" pitchFamily="34" charset="0"/>
              </a:rPr>
              <a:t>5-الثبات في الوزن الحركي وفي القوة المستعملة</a:t>
            </a:r>
            <a:r>
              <a:rPr kumimoji="0" lang="ar-IQ" sz="4400" b="1" i="0" u="sng" strike="noStrike" kern="0" cap="none" spc="0" normalizeH="0" baseline="0" noProof="0" dirty="0">
                <a:ln>
                  <a:noFill/>
                </a:ln>
                <a:solidFill>
                  <a:srgbClr val="0070C0"/>
                </a:solidFill>
                <a:effectLst/>
                <a:uLnTx/>
                <a:uFillTx/>
                <a:latin typeface="Simplified Arabic" panose="02020603050405020304" pitchFamily="18" charset="-78"/>
                <a:ea typeface="Calibri" panose="020F0502020204030204" pitchFamily="34" charset="0"/>
                <a:cs typeface="Arial" panose="020B0604020202020204" pitchFamily="34" charset="0"/>
              </a:rPr>
              <a:t>. </a:t>
            </a:r>
            <a:r>
              <a:rPr kumimoji="0" lang="ar-IQ" sz="4400" b="1" i="0" u="none" strike="noStrike" kern="0" cap="none" spc="0" normalizeH="0" baseline="0" noProof="0" dirty="0">
                <a:ln>
                  <a:noFill/>
                </a:ln>
                <a:effectLst/>
                <a:uLnTx/>
                <a:uFillTx/>
                <a:latin typeface="Simplified Arabic" panose="02020603050405020304" pitchFamily="18" charset="-78"/>
                <a:ea typeface="Calibri" panose="020F0502020204030204" pitchFamily="34" charset="0"/>
                <a:cs typeface="Arial" panose="020B0604020202020204" pitchFamily="34" charset="0"/>
              </a:rPr>
              <a:t>مثال: رامي السهام الذي يحافظ على نفس القوة والتوازن في الرميات المتكررة، حيث يستمر في توجيه السهم بقوة متساوية ليحقق إصابة الهدف بدقة عالية</a:t>
            </a:r>
          </a:p>
          <a:p>
            <a:pPr algn="r"/>
            <a:r>
              <a:rPr lang="ar-IQ" sz="4000" b="1" u="sng" dirty="0">
                <a:solidFill>
                  <a:srgbClr val="FF0000"/>
                </a:solidFill>
              </a:rPr>
              <a:t>6-الثقة العالية بالنفس عند اداء المهارة تحت متطلبات مختلفة.</a:t>
            </a:r>
            <a:r>
              <a:rPr lang="ar-IQ" sz="4000" b="1" dirty="0">
                <a:solidFill>
                  <a:srgbClr val="FF0000"/>
                </a:solidFill>
              </a:rPr>
              <a:t> </a:t>
            </a:r>
            <a:r>
              <a:rPr lang="ar-IQ" sz="4000" b="1" dirty="0"/>
              <a:t>مثل لاعب كرة القدم ( تنفيذ ضربة الجزاء )</a:t>
            </a:r>
            <a:endParaRPr lang="ar-IQ" sz="4000" b="1" u="sng" dirty="0"/>
          </a:p>
          <a:p>
            <a:pPr algn="r"/>
            <a:r>
              <a:rPr lang="ar-IQ" sz="4000" b="1" u="sng" dirty="0">
                <a:solidFill>
                  <a:srgbClr val="FF0000"/>
                </a:solidFill>
              </a:rPr>
              <a:t>7-المعرفة الكاملة في الحركة والشعور العضلي بالمهارة . </a:t>
            </a:r>
            <a:r>
              <a:rPr lang="ar-IQ" sz="4000" b="1" dirty="0"/>
              <a:t>مثل لاعب الجماز يمارس حركة الدوران </a:t>
            </a:r>
            <a:endParaRPr lang="ar-IQ" sz="4000" b="1" u="sng" dirty="0"/>
          </a:p>
          <a:p>
            <a:pPr algn="r"/>
            <a:r>
              <a:rPr lang="ar-IQ" sz="4000" b="1" u="sng" dirty="0">
                <a:solidFill>
                  <a:srgbClr val="FF0000"/>
                </a:solidFill>
              </a:rPr>
              <a:t>8-الوصول بالمهارة الى متطلبات الاداء الفني التي يتمكن فيها اللاعب او المتعلم من دخول المنافسة. </a:t>
            </a:r>
            <a:r>
              <a:rPr lang="ar-IQ" sz="4000" b="1" dirty="0"/>
              <a:t>مثل عداء المسافات الطويلة</a:t>
            </a:r>
          </a:p>
          <a:p>
            <a:pPr algn="r"/>
            <a:r>
              <a:rPr lang="ar-IQ" sz="4400" b="1" u="sng" dirty="0">
                <a:solidFill>
                  <a:srgbClr val="FF0000"/>
                </a:solidFill>
              </a:rPr>
              <a:t>9-يتصرف اللاعب او المتعلم بالمهارة وفق قانون اللعبة </a:t>
            </a:r>
          </a:p>
          <a:p>
            <a:pPr algn="r"/>
            <a:r>
              <a:rPr lang="ar-IQ" sz="4400" b="1" u="sng" dirty="0">
                <a:solidFill>
                  <a:srgbClr val="FF0000"/>
                </a:solidFill>
              </a:rPr>
              <a:t>10-معرفة اللاعب او المتعلم بهدف المهارة مسبقاً .</a:t>
            </a:r>
          </a:p>
          <a:p>
            <a:pPr algn="r"/>
            <a:r>
              <a:rPr lang="ar-IQ" sz="4400" b="1" u="sng" dirty="0">
                <a:solidFill>
                  <a:srgbClr val="FF0000"/>
                </a:solidFill>
              </a:rPr>
              <a:t>11-مرحلة تصور وخيال ابداعي عالٍ</a:t>
            </a:r>
          </a:p>
          <a:p>
            <a:pPr algn="r"/>
            <a:r>
              <a:rPr lang="ar-IQ" sz="4000" b="1" dirty="0"/>
              <a:t> </a:t>
            </a:r>
          </a:p>
          <a:p>
            <a:pPr algn="r"/>
            <a:endParaRPr lang="en-US" sz="4000" b="1" u="sng" dirty="0"/>
          </a:p>
        </p:txBody>
      </p:sp>
      <p:pic>
        <p:nvPicPr>
          <p:cNvPr id="15" name="صورة 14">
            <a:extLst>
              <a:ext uri="{FF2B5EF4-FFF2-40B4-BE49-F238E27FC236}">
                <a16:creationId xmlns:a16="http://schemas.microsoft.com/office/drawing/2014/main" id="{109494EB-1D33-4C05-BA94-F89314CFB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819400" cy="3238500"/>
          </a:xfrm>
          <a:prstGeom prst="rect">
            <a:avLst/>
          </a:prstGeom>
        </p:spPr>
      </p:pic>
      <p:pic>
        <p:nvPicPr>
          <p:cNvPr id="17" name="صورة 16">
            <a:extLst>
              <a:ext uri="{FF2B5EF4-FFF2-40B4-BE49-F238E27FC236}">
                <a16:creationId xmlns:a16="http://schemas.microsoft.com/office/drawing/2014/main" id="{2DDBBA6F-4C0C-48EB-A807-E776307B3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38500"/>
            <a:ext cx="2819400" cy="2679757"/>
          </a:xfrm>
          <a:prstGeom prst="rect">
            <a:avLst/>
          </a:prstGeom>
        </p:spPr>
      </p:pic>
      <p:pic>
        <p:nvPicPr>
          <p:cNvPr id="23" name="صورة 22">
            <a:extLst>
              <a:ext uri="{FF2B5EF4-FFF2-40B4-BE49-F238E27FC236}">
                <a16:creationId xmlns:a16="http://schemas.microsoft.com/office/drawing/2014/main" id="{1617CA4A-5A47-4D84-84B9-667D31CCD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17121"/>
            <a:ext cx="2785097" cy="2044937"/>
          </a:xfrm>
          <a:prstGeom prst="rect">
            <a:avLst/>
          </a:prstGeom>
        </p:spPr>
      </p:pic>
      <p:pic>
        <p:nvPicPr>
          <p:cNvPr id="25" name="صورة 24">
            <a:extLst>
              <a:ext uri="{FF2B5EF4-FFF2-40B4-BE49-F238E27FC236}">
                <a16:creationId xmlns:a16="http://schemas.microsoft.com/office/drawing/2014/main" id="{E78C6ECC-AEF6-4591-98A7-D79D8B58DC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962059"/>
            <a:ext cx="2785097" cy="2324942"/>
          </a:xfrm>
          <a:prstGeom prst="rect">
            <a:avLst/>
          </a:prstGeom>
        </p:spPr>
      </p:pic>
      <p:pic>
        <p:nvPicPr>
          <p:cNvPr id="27" name="صورة 26">
            <a:extLst>
              <a:ext uri="{FF2B5EF4-FFF2-40B4-BE49-F238E27FC236}">
                <a16:creationId xmlns:a16="http://schemas.microsoft.com/office/drawing/2014/main" id="{B3D7FE66-ED44-49BC-87E1-8ACBE90C68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1670" y="7962059"/>
            <a:ext cx="3562929" cy="2324942"/>
          </a:xfrm>
          <a:prstGeom prst="rect">
            <a:avLst/>
          </a:prstGeom>
        </p:spPr>
      </p:pic>
    </p:spTree>
    <p:extLst>
      <p:ext uri="{BB962C8B-B14F-4D97-AF65-F5344CB8AC3E}">
        <p14:creationId xmlns:p14="http://schemas.microsoft.com/office/powerpoint/2010/main" val="4061709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6" name="مربع نص 5">
            <a:extLst>
              <a:ext uri="{FF2B5EF4-FFF2-40B4-BE49-F238E27FC236}">
                <a16:creationId xmlns:a16="http://schemas.microsoft.com/office/drawing/2014/main" id="{F21A8798-BB3C-4048-B50D-7C6B48BE50BE}"/>
              </a:ext>
            </a:extLst>
          </p:cNvPr>
          <p:cNvSpPr txBox="1"/>
          <p:nvPr/>
        </p:nvSpPr>
        <p:spPr>
          <a:xfrm>
            <a:off x="2507475" y="-38100"/>
            <a:ext cx="13270489"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kumimoji="0" lang="ar-SA" sz="6000" b="1" i="0" u="none" strike="noStrike" kern="1200" cap="none" spc="0" normalizeH="0" baseline="0" noProof="0" dirty="0">
                <a:ln>
                  <a:noFill/>
                </a:ln>
                <a:solidFill>
                  <a:schemeClr val="bg1"/>
                </a:solidFill>
                <a:effectLst/>
                <a:uLnTx/>
                <a:uFillTx/>
                <a:latin typeface="Calibri" panose="020F0502020204030204"/>
                <a:ea typeface="Calibri" panose="020F0502020204030204" pitchFamily="34" charset="0"/>
                <a:cs typeface="Simplified Arabic" panose="02020603050405020304" pitchFamily="18" charset="-78"/>
              </a:rPr>
              <a:t>س/ ما هو الفرق بين اكتساب الشكل الاولي والتوافق الخام للحركة ؟</a:t>
            </a:r>
            <a:endParaRPr lang="en-US" sz="6000" b="1" dirty="0">
              <a:solidFill>
                <a:schemeClr val="bg1"/>
              </a:solidFill>
            </a:endParaRPr>
          </a:p>
        </p:txBody>
      </p:sp>
      <p:pic>
        <p:nvPicPr>
          <p:cNvPr id="7" name="صورة 6">
            <a:extLst>
              <a:ext uri="{FF2B5EF4-FFF2-40B4-BE49-F238E27FC236}">
                <a16:creationId xmlns:a16="http://schemas.microsoft.com/office/drawing/2014/main" id="{EC0F7902-086F-4FE4-87F0-79D9B4931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63862"/>
            <a:ext cx="8153399" cy="8323138"/>
          </a:xfrm>
          <a:prstGeom prst="rect">
            <a:avLst/>
          </a:prstGeom>
        </p:spPr>
      </p:pic>
      <p:pic>
        <p:nvPicPr>
          <p:cNvPr id="9" name="صورة 8">
            <a:extLst>
              <a:ext uri="{FF2B5EF4-FFF2-40B4-BE49-F238E27FC236}">
                <a16:creationId xmlns:a16="http://schemas.microsoft.com/office/drawing/2014/main" id="{9AB88811-3B01-4C30-A645-96EDC9260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1963862"/>
            <a:ext cx="10591800" cy="8323138"/>
          </a:xfrm>
          <a:prstGeom prst="rect">
            <a:avLst/>
          </a:prstGeom>
        </p:spPr>
      </p:pic>
    </p:spTree>
    <p:extLst>
      <p:ext uri="{BB962C8B-B14F-4D97-AF65-F5344CB8AC3E}">
        <p14:creationId xmlns:p14="http://schemas.microsoft.com/office/powerpoint/2010/main" val="2729107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ED5F7329-F520-491B-97B5-E97C58E16922}"/>
              </a:ext>
            </a:extLst>
          </p:cNvPr>
          <p:cNvSpPr txBox="1"/>
          <p:nvPr/>
        </p:nvSpPr>
        <p:spPr>
          <a:xfrm>
            <a:off x="0" y="-38100"/>
            <a:ext cx="18288000" cy="9941183"/>
          </a:xfrm>
          <a:prstGeom prst="rect">
            <a:avLst/>
          </a:prstGeom>
          <a:noFill/>
        </p:spPr>
        <p:txBody>
          <a:bodyPr wrap="square">
            <a:spAutoFit/>
          </a:bodyPr>
          <a:lstStyle/>
          <a:p>
            <a:pPr algn="r"/>
            <a:r>
              <a:rPr lang="ar-IQ" sz="4000" b="1" dirty="0"/>
              <a:t>لفهم الفرق بين اكتساب الشكل الأولي للحركة والتوافق الخام للحركة في سياق رياضي، </a:t>
            </a:r>
            <a:r>
              <a:rPr lang="ar-IQ" sz="4000" b="1" dirty="0">
                <a:solidFill>
                  <a:srgbClr val="00B050"/>
                </a:solidFill>
              </a:rPr>
              <a:t>يمكننا استخدام مثال يتعلق بتعلم رياضة معينة، مثل كرة السلة</a:t>
            </a:r>
          </a:p>
          <a:p>
            <a:pPr algn="r"/>
            <a:r>
              <a:rPr lang="ar-IQ" sz="4000" b="1" u="sng" dirty="0">
                <a:solidFill>
                  <a:srgbClr val="00B050"/>
                </a:solidFill>
              </a:rPr>
              <a:t>1. اكتساب الشكل الأولي للحركة: الوصف: </a:t>
            </a:r>
            <a:r>
              <a:rPr lang="ar-IQ" sz="4000" b="1" dirty="0">
                <a:solidFill>
                  <a:srgbClr val="00B050"/>
                </a:solidFill>
              </a:rPr>
              <a:t>في هذه المرحلة، يتعلم اللاعب كيفية أداء حركة معينة، مثل تسديد الكرة. يكون التركيز على فهم الشكل الأساسي للتسديدة، مثل كيفية مسك الكرة، ووضعية الجسم، والحركة المطلوبة.</a:t>
            </a:r>
            <a:r>
              <a:rPr lang="ar-IQ" sz="4000" b="1" dirty="0"/>
              <a:t> </a:t>
            </a:r>
            <a:r>
              <a:rPr lang="ar-IQ" sz="4000" b="1" dirty="0">
                <a:solidFill>
                  <a:srgbClr val="FF0000"/>
                </a:solidFill>
              </a:rPr>
              <a:t>مثال: لاعب جديد يحاول تسديد كرة سلة للمرة الأولى. ربما يمسك الكرة بشكل غير صحيح، أو يقوم بحركة جسم غير متناسقة، مما يؤدي إلى أن تسديدته لا تصيب السلة. في هذه المرحلة، الهدف هو فهم كيفية الحركة بدلاً من تحقيق دقة عالية</a:t>
            </a:r>
          </a:p>
          <a:p>
            <a:pPr algn="r"/>
            <a:r>
              <a:rPr lang="ar-IQ" sz="4000" b="1" u="sng" dirty="0">
                <a:solidFill>
                  <a:srgbClr val="00B0F0"/>
                </a:solidFill>
              </a:rPr>
              <a:t>2. التوافق الخام للحركة : الوصف: </a:t>
            </a:r>
            <a:r>
              <a:rPr lang="ar-IQ" sz="4000" b="1" dirty="0"/>
              <a:t>في هذه المرحلة، يبدأ اللاعب بتحسين أدائه. يتحقق تقدم في دقة التسديد وتنسيق الحركات، لكن لا يزال هناك بعض الأخطاء . مثال: بعد عدة تدريبات، يصبح اللاعب قادرًا على تسديد الكرة بطريقة أكثر كفاءة. قد يصيب السلة في 60% من محاولاته، ولكن لا تزال لديه بعض الأخطاء، مثل تسديدات غير دقيقة بسبب عدم استقرار القدمين أو عدم توجيه المرفق بشكل صحيح. هنا، يبدأ اللاعب في استخدام أسلوبه الشخصي مع الحفاظ على التوافق الأساسي للحركة . </a:t>
            </a:r>
          </a:p>
          <a:p>
            <a:pPr algn="r"/>
            <a:r>
              <a:rPr lang="ar-IQ" sz="4000" b="1" dirty="0">
                <a:solidFill>
                  <a:srgbClr val="7030A0"/>
                </a:solidFill>
              </a:rPr>
              <a:t>الخلاصة : اكتساب الشكل الأولي: هو مرحلة التعلم حيث يكون التركيز على الشكل الأساسي للحركة، مع وجود العديد من الأخطاء (مثل التسديد الخاطئ).التوافق الخام: هو مرحلة متقدمة حيث يبدأ اللاعب في تحسين دقته وتنسيق حركته، مع وجود بعض الأخطاء البسيطة (مثل عدم الاستقرار في القدمين).بمرور الوقت، مع الممارسة المستمرة، سينتقل اللاعب من هاتين المرحلتين إلى مرحلة متقدمة من التمكن والإتقان في الأداء.</a:t>
            </a:r>
            <a:endParaRPr lang="en-US" sz="4000" b="1" dirty="0">
              <a:solidFill>
                <a:srgbClr val="7030A0"/>
              </a:solidFill>
            </a:endParaRPr>
          </a:p>
        </p:txBody>
      </p:sp>
    </p:spTree>
    <p:extLst>
      <p:ext uri="{BB962C8B-B14F-4D97-AF65-F5344CB8AC3E}">
        <p14:creationId xmlns:p14="http://schemas.microsoft.com/office/powerpoint/2010/main" val="1118484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a:grpSpLocks noChangeAspect="1"/>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57349" r="-15856"/>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27" name="TextBox 27"/>
          <p:cNvSpPr txBox="1"/>
          <p:nvPr/>
        </p:nvSpPr>
        <p:spPr>
          <a:xfrm>
            <a:off x="1028700" y="3654741"/>
            <a:ext cx="8618543" cy="1832015"/>
          </a:xfrm>
          <a:prstGeom prst="rect">
            <a:avLst/>
          </a:prstGeom>
        </p:spPr>
        <p:txBody>
          <a:bodyPr lIns="0" tIns="0" rIns="0" bIns="0" rtlCol="0" anchor="t">
            <a:spAutoFit/>
          </a:bodyPr>
          <a:lstStyle/>
          <a:p>
            <a:pPr algn="l">
              <a:lnSpc>
                <a:spcPts val="13305"/>
              </a:lnSpc>
            </a:pPr>
            <a:r>
              <a:rPr lang="en-US" sz="11671">
                <a:solidFill>
                  <a:srgbClr val="000000"/>
                </a:solidFill>
                <a:latin typeface="Poppins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8130">
            <a:off x="-5216911" y="99185"/>
            <a:ext cx="14503583" cy="7811799"/>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6" name="مجموعة 35"/>
          <p:cNvGrpSpPr/>
          <p:nvPr/>
        </p:nvGrpSpPr>
        <p:grpSpPr>
          <a:xfrm>
            <a:off x="9299" y="1078059"/>
            <a:ext cx="8743695" cy="8408839"/>
            <a:chOff x="9299" y="1078059"/>
            <a:chExt cx="8743695" cy="8408839"/>
          </a:xfrm>
        </p:grpSpPr>
        <p:sp>
          <p:nvSpPr>
            <p:cNvPr id="5" name="Freeform 5"/>
            <p:cNvSpPr/>
            <p:nvPr/>
          </p:nvSpPr>
          <p:spPr>
            <a:xfrm rot="-1813147">
              <a:off x="929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6" name="Group 6"/>
            <p:cNvGrpSpPr/>
            <p:nvPr/>
          </p:nvGrpSpPr>
          <p:grpSpPr>
            <a:xfrm>
              <a:off x="535399" y="1078059"/>
              <a:ext cx="7465597" cy="8408839"/>
              <a:chOff x="0" y="63695"/>
              <a:chExt cx="721626" cy="812800"/>
            </a:xfrm>
          </p:grpSpPr>
          <p:sp>
            <p:nvSpPr>
              <p:cNvPr id="7" name="Freeform 7"/>
              <p:cNvSpPr/>
              <p:nvPr/>
            </p:nvSpPr>
            <p:spPr>
              <a:xfrm>
                <a:off x="23126" y="63695"/>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nvGrpSpPr>
          <p:cNvPr id="35" name="مجموعة 34"/>
          <p:cNvGrpSpPr/>
          <p:nvPr/>
        </p:nvGrpSpPr>
        <p:grpSpPr>
          <a:xfrm>
            <a:off x="9071776" y="116960"/>
            <a:ext cx="14503583" cy="9444383"/>
            <a:chOff x="9071776" y="116960"/>
            <a:chExt cx="14503583" cy="9444383"/>
          </a:xfrm>
        </p:grpSpPr>
        <p:grpSp>
          <p:nvGrpSpPr>
            <p:cNvPr id="9" name="Group 9"/>
            <p:cNvGrpSpPr/>
            <p:nvPr/>
          </p:nvGrpSpPr>
          <p:grpSpPr>
            <a:xfrm rot="-1787783">
              <a:off x="9071776" y="116960"/>
              <a:ext cx="14503583" cy="7811799"/>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4" name="مجموعة 33"/>
            <p:cNvGrpSpPr/>
            <p:nvPr/>
          </p:nvGrpSpPr>
          <p:grpSpPr>
            <a:xfrm>
              <a:off x="9592419" y="1152504"/>
              <a:ext cx="8743695" cy="8408839"/>
              <a:chOff x="9592419" y="1152504"/>
              <a:chExt cx="8743695" cy="8408839"/>
            </a:xfrm>
          </p:grpSpPr>
          <p:sp>
            <p:nvSpPr>
              <p:cNvPr id="12" name="Freeform 12"/>
              <p:cNvSpPr/>
              <p:nvPr/>
            </p:nvSpPr>
            <p:spPr>
              <a:xfrm rot="-1813147">
                <a:off x="959241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13" name="Group 13"/>
              <p:cNvGrpSpPr/>
              <p:nvPr/>
            </p:nvGrpSpPr>
            <p:grpSpPr>
              <a:xfrm>
                <a:off x="10363201" y="1152504"/>
                <a:ext cx="7238998" cy="8408839"/>
                <a:chOff x="-1223" y="0"/>
                <a:chExt cx="699723" cy="812800"/>
              </a:xfrm>
            </p:grpSpPr>
            <p:sp>
              <p:nvSpPr>
                <p:cNvPr id="14" name="Freeform 14"/>
                <p:cNvSpPr/>
                <p:nvPr/>
              </p:nvSpPr>
              <p:spPr>
                <a:xfrm>
                  <a:off x="-1223"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5" name="TextBox 1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grpSp>
        <p:nvGrpSpPr>
          <p:cNvPr id="16" name="Group 16"/>
          <p:cNvGrpSpPr/>
          <p:nvPr/>
        </p:nvGrpSpPr>
        <p:grpSpPr>
          <a:xfrm>
            <a:off x="3599525" y="1585023"/>
            <a:ext cx="1563243" cy="1819046"/>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85725" cap="sq">
              <a:solidFill>
                <a:srgbClr val="FFA916"/>
              </a:solidFill>
              <a:prstDash val="solid"/>
              <a:miter/>
            </a:ln>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182645" y="1585023"/>
            <a:ext cx="1563243" cy="1819046"/>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85725" cap="sq">
              <a:solidFill>
                <a:srgbClr val="FFA916"/>
              </a:solidFill>
              <a:prstDash val="solid"/>
              <a:miter/>
            </a:ln>
          </p:spPr>
        </p:sp>
        <p:sp>
          <p:nvSpPr>
            <p:cNvPr id="21" name="TextBox 21"/>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3890107" y="2109080"/>
            <a:ext cx="982079" cy="770932"/>
          </a:xfrm>
          <a:custGeom>
            <a:avLst/>
            <a:gdLst/>
            <a:ahLst/>
            <a:cxnLst/>
            <a:rect l="l" t="t" r="r" b="b"/>
            <a:pathLst>
              <a:path w="982079" h="770932">
                <a:moveTo>
                  <a:pt x="0" y="0"/>
                </a:moveTo>
                <a:lnTo>
                  <a:pt x="982079" y="0"/>
                </a:lnTo>
                <a:lnTo>
                  <a:pt x="982079" y="770932"/>
                </a:lnTo>
                <a:lnTo>
                  <a:pt x="0" y="770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3473487" y="2109080"/>
            <a:ext cx="981558" cy="770932"/>
          </a:xfrm>
          <a:custGeom>
            <a:avLst/>
            <a:gdLst/>
            <a:ahLst/>
            <a:cxnLst/>
            <a:rect l="l" t="t" r="r" b="b"/>
            <a:pathLst>
              <a:path w="981558" h="770932">
                <a:moveTo>
                  <a:pt x="0" y="0"/>
                </a:moveTo>
                <a:lnTo>
                  <a:pt x="981559" y="0"/>
                </a:lnTo>
                <a:lnTo>
                  <a:pt x="981559" y="770932"/>
                </a:lnTo>
                <a:lnTo>
                  <a:pt x="0" y="7709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مستطيل 28"/>
          <p:cNvSpPr/>
          <p:nvPr/>
        </p:nvSpPr>
        <p:spPr>
          <a:xfrm>
            <a:off x="11734801" y="3571896"/>
            <a:ext cx="4357113" cy="701040"/>
          </a:xfrm>
          <a:prstGeom prst="rect">
            <a:avLst/>
          </a:prstGeom>
          <a:solidFill>
            <a:srgbClr val="FFC00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tx1"/>
                </a:solidFill>
              </a:rPr>
              <a:t>طريقة التقديم</a:t>
            </a:r>
          </a:p>
        </p:txBody>
      </p:sp>
      <p:sp>
        <p:nvSpPr>
          <p:cNvPr id="30" name="مستطيل 29"/>
          <p:cNvSpPr/>
          <p:nvPr/>
        </p:nvSpPr>
        <p:spPr>
          <a:xfrm>
            <a:off x="11734800" y="4332964"/>
            <a:ext cx="4357113" cy="2748253"/>
          </a:xfrm>
          <a:prstGeom prst="rect">
            <a:avLst/>
          </a:prstGeom>
        </p:spPr>
        <p:txBody>
          <a:bodyPr wrap="square">
            <a:spAutoFit/>
          </a:bodyPr>
          <a:lstStyle/>
          <a:p>
            <a:pPr marL="571500" indent="-571500" algn="justLow" rtl="1">
              <a:lnSpc>
                <a:spcPct val="150000"/>
              </a:lnSpc>
              <a:buFont typeface="Arial" pitchFamily="34" charset="0"/>
              <a:buChar char="•"/>
            </a:pPr>
            <a:r>
              <a:rPr lang="ar-IQ" sz="4000" b="1" dirty="0">
                <a:solidFill>
                  <a:schemeClr val="bg1"/>
                </a:solidFill>
              </a:rPr>
              <a:t>الشــــرح النظري</a:t>
            </a:r>
          </a:p>
          <a:p>
            <a:pPr marL="411480" indent="-411480" algn="justLow" rtl="1">
              <a:lnSpc>
                <a:spcPct val="150000"/>
              </a:lnSpc>
              <a:buFont typeface="Arial" pitchFamily="34" charset="0"/>
              <a:buChar char="•"/>
            </a:pPr>
            <a:r>
              <a:rPr lang="ar-IQ" sz="4000" b="1" dirty="0">
                <a:solidFill>
                  <a:schemeClr val="bg1"/>
                </a:solidFill>
              </a:rPr>
              <a:t>الأمثلـــــة العمـلية</a:t>
            </a:r>
          </a:p>
          <a:p>
            <a:pPr marL="411480" indent="-411480" algn="justLow" rtl="1">
              <a:lnSpc>
                <a:spcPct val="150000"/>
              </a:lnSpc>
              <a:buFont typeface="Arial" pitchFamily="34" charset="0"/>
              <a:buChar char="•"/>
            </a:pPr>
            <a:r>
              <a:rPr lang="ar-IQ" sz="4000" b="1" dirty="0">
                <a:solidFill>
                  <a:schemeClr val="bg1"/>
                </a:solidFill>
              </a:rPr>
              <a:t>الأنشطة التفـاعلية</a:t>
            </a:r>
            <a:endParaRPr lang="ar-IQ" sz="4000" b="1" dirty="0"/>
          </a:p>
        </p:txBody>
      </p:sp>
      <p:sp>
        <p:nvSpPr>
          <p:cNvPr id="31" name="مستطيل 30"/>
          <p:cNvSpPr/>
          <p:nvPr/>
        </p:nvSpPr>
        <p:spPr>
          <a:xfrm>
            <a:off x="2509543" y="3543300"/>
            <a:ext cx="4357113" cy="701040"/>
          </a:xfrm>
          <a:prstGeom prst="rect">
            <a:avLst/>
          </a:prstGeom>
          <a:solidFill>
            <a:srgbClr val="FFC00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tx1"/>
                </a:solidFill>
              </a:rPr>
              <a:t>وسائل التقديم</a:t>
            </a:r>
          </a:p>
        </p:txBody>
      </p:sp>
      <p:sp>
        <p:nvSpPr>
          <p:cNvPr id="32" name="مستطيل 31"/>
          <p:cNvSpPr/>
          <p:nvPr/>
        </p:nvSpPr>
        <p:spPr>
          <a:xfrm>
            <a:off x="1058144" y="4304368"/>
            <a:ext cx="6180856" cy="2748253"/>
          </a:xfrm>
          <a:prstGeom prst="rect">
            <a:avLst/>
          </a:prstGeom>
        </p:spPr>
        <p:txBody>
          <a:bodyPr wrap="square">
            <a:spAutoFit/>
          </a:bodyPr>
          <a:lstStyle/>
          <a:p>
            <a:pPr marL="430530" indent="-430530" algn="justLow" rtl="1">
              <a:lnSpc>
                <a:spcPct val="150000"/>
              </a:lnSpc>
              <a:buFont typeface="Arial" pitchFamily="34" charset="0"/>
              <a:buChar char="•"/>
            </a:pPr>
            <a:r>
              <a:rPr lang="ar-IQ" sz="4000" b="1" dirty="0">
                <a:solidFill>
                  <a:schemeClr val="bg1"/>
                </a:solidFill>
              </a:rPr>
              <a:t>شرائح باوربوينت</a:t>
            </a:r>
          </a:p>
          <a:p>
            <a:pPr marL="411480" indent="-411480" algn="justLow" rtl="1">
              <a:lnSpc>
                <a:spcPct val="150000"/>
              </a:lnSpc>
              <a:buFont typeface="Arial" pitchFamily="34" charset="0"/>
              <a:buChar char="•"/>
            </a:pPr>
            <a:r>
              <a:rPr lang="ar-IQ" sz="4000" b="1" dirty="0">
                <a:solidFill>
                  <a:schemeClr val="bg1"/>
                </a:solidFill>
              </a:rPr>
              <a:t>مقاطـــــــع فيديو</a:t>
            </a:r>
          </a:p>
          <a:p>
            <a:pPr marL="411480" indent="-411480" algn="justLow" rtl="1">
              <a:lnSpc>
                <a:spcPct val="150000"/>
              </a:lnSpc>
              <a:buFont typeface="Arial" pitchFamily="34" charset="0"/>
              <a:buChar char="•"/>
            </a:pPr>
            <a:r>
              <a:rPr lang="ar-IQ" sz="4000" b="1" dirty="0">
                <a:solidFill>
                  <a:schemeClr val="bg1"/>
                </a:solidFill>
              </a:rPr>
              <a:t>اختبارات قصيرة و مناقشة</a:t>
            </a:r>
          </a:p>
        </p:txBody>
      </p:sp>
      <p:sp>
        <p:nvSpPr>
          <p:cNvPr id="33" name="Title 1"/>
          <p:cNvSpPr txBox="1">
            <a:spLocks/>
          </p:cNvSpPr>
          <p:nvPr/>
        </p:nvSpPr>
        <p:spPr>
          <a:xfrm>
            <a:off x="6806278" y="942565"/>
            <a:ext cx="4709936" cy="1063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58368" indent="-493776" rtl="1">
              <a:buClr>
                <a:schemeClr val="tx1">
                  <a:shade val="95000"/>
                </a:schemeClr>
              </a:buClr>
            </a:pPr>
            <a:r>
              <a:rPr lang="ar-IQ" sz="4800" b="1" dirty="0">
                <a:ln w="10541" cmpd="sng">
                  <a:solidFill>
                    <a:schemeClr val="accent1">
                      <a:shade val="88000"/>
                      <a:satMod val="110000"/>
                    </a:schemeClr>
                  </a:solidFill>
                  <a:prstDash val="solid"/>
                </a:ln>
                <a:latin typeface="Traditional Arabic" panose="02020603050405020304" pitchFamily="18" charset="-78"/>
                <a:cs typeface="Traditional Arabic" panose="02020603050405020304" pitchFamily="18" charset="-78"/>
              </a:rPr>
              <a:t>طريقة تقديم المحتوى </a:t>
            </a:r>
            <a:endParaRPr lang="en-US" sz="4800" b="1" dirty="0">
              <a:ln w="10541" cmpd="sng">
                <a:solidFill>
                  <a:schemeClr val="accent1">
                    <a:shade val="88000"/>
                    <a:satMod val="110000"/>
                  </a:schemeClr>
                </a:solidFill>
                <a:prstDash val="solid"/>
              </a:ln>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مجموعة 24"/>
          <p:cNvGrpSpPr/>
          <p:nvPr/>
        </p:nvGrpSpPr>
        <p:grpSpPr>
          <a:xfrm>
            <a:off x="9071776" y="116960"/>
            <a:ext cx="14503583" cy="9444383"/>
            <a:chOff x="9071776" y="116960"/>
            <a:chExt cx="14503583" cy="9444383"/>
          </a:xfrm>
        </p:grpSpPr>
        <p:grpSp>
          <p:nvGrpSpPr>
            <p:cNvPr id="35" name="مجموعة 34"/>
            <p:cNvGrpSpPr/>
            <p:nvPr/>
          </p:nvGrpSpPr>
          <p:grpSpPr>
            <a:xfrm>
              <a:off x="9071776" y="116960"/>
              <a:ext cx="14503583" cy="9444383"/>
              <a:chOff x="9071776" y="116960"/>
              <a:chExt cx="14503583" cy="9444383"/>
            </a:xfrm>
          </p:grpSpPr>
          <p:grpSp>
            <p:nvGrpSpPr>
              <p:cNvPr id="9" name="Group 9"/>
              <p:cNvGrpSpPr/>
              <p:nvPr/>
            </p:nvGrpSpPr>
            <p:grpSpPr>
              <a:xfrm rot="-1787783">
                <a:off x="9071776" y="116960"/>
                <a:ext cx="14503583" cy="7811799"/>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02060"/>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4" name="مجموعة 33"/>
              <p:cNvGrpSpPr/>
              <p:nvPr/>
            </p:nvGrpSpPr>
            <p:grpSpPr>
              <a:xfrm>
                <a:off x="9592419" y="1152504"/>
                <a:ext cx="8743695" cy="8408839"/>
                <a:chOff x="9592419" y="1152504"/>
                <a:chExt cx="8743695" cy="8408839"/>
              </a:xfrm>
            </p:grpSpPr>
            <p:sp>
              <p:nvSpPr>
                <p:cNvPr id="12" name="Freeform 12"/>
                <p:cNvSpPr/>
                <p:nvPr/>
              </p:nvSpPr>
              <p:spPr>
                <a:xfrm rot="-1813147">
                  <a:off x="959241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13" name="Group 13"/>
                <p:cNvGrpSpPr/>
                <p:nvPr/>
              </p:nvGrpSpPr>
              <p:grpSpPr>
                <a:xfrm>
                  <a:off x="10363201" y="1152504"/>
                  <a:ext cx="7238998" cy="8408839"/>
                  <a:chOff x="-1223" y="0"/>
                  <a:chExt cx="699723" cy="812800"/>
                </a:xfrm>
              </p:grpSpPr>
              <p:sp>
                <p:nvSpPr>
                  <p:cNvPr id="14" name="Freeform 14"/>
                  <p:cNvSpPr/>
                  <p:nvPr/>
                </p:nvSpPr>
                <p:spPr>
                  <a:xfrm>
                    <a:off x="-1223"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000"/>
                  </a:solidFill>
                </p:spPr>
              </p:sp>
              <p:sp>
                <p:nvSpPr>
                  <p:cNvPr id="15" name="TextBox 1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sp>
          <p:nvSpPr>
            <p:cNvPr id="29" name="مستطيل 28"/>
            <p:cNvSpPr/>
            <p:nvPr/>
          </p:nvSpPr>
          <p:spPr>
            <a:xfrm>
              <a:off x="11727943" y="2559571"/>
              <a:ext cx="4357113" cy="701040"/>
            </a:xfrm>
            <a:prstGeom prst="rect">
              <a:avLst/>
            </a:prstGeom>
            <a:solidFill>
              <a:srgbClr val="00206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bg1"/>
                  </a:solidFill>
                </a:rPr>
                <a:t>الهدف العام </a:t>
              </a:r>
            </a:p>
          </p:txBody>
        </p:sp>
        <p:sp>
          <p:nvSpPr>
            <p:cNvPr id="30" name="مستطيل 29"/>
            <p:cNvSpPr/>
            <p:nvPr/>
          </p:nvSpPr>
          <p:spPr>
            <a:xfrm>
              <a:off x="10889742" y="3320639"/>
              <a:ext cx="6019800" cy="1824923"/>
            </a:xfrm>
            <a:prstGeom prst="rect">
              <a:avLst/>
            </a:prstGeom>
          </p:spPr>
          <p:txBody>
            <a:bodyPr wrap="square">
              <a:spAutoFit/>
            </a:bodyPr>
            <a:lstStyle/>
            <a:p>
              <a:pPr marL="571500" indent="-571500" algn="ctr" rtl="1">
                <a:lnSpc>
                  <a:spcPct val="150000"/>
                </a:lnSpc>
                <a:buFont typeface="Arial" pitchFamily="34" charset="0"/>
                <a:buChar char="•"/>
              </a:pPr>
              <a:r>
                <a:rPr lang="ar-IQ" sz="4000" b="1" dirty="0"/>
                <a:t>اكساب الطلبة معرفة مراحل التعلم الحركي</a:t>
              </a:r>
            </a:p>
          </p:txBody>
        </p:sp>
      </p:grpSp>
      <p:grpSp>
        <p:nvGrpSpPr>
          <p:cNvPr id="26" name="مجموعة 25"/>
          <p:cNvGrpSpPr/>
          <p:nvPr/>
        </p:nvGrpSpPr>
        <p:grpSpPr>
          <a:xfrm>
            <a:off x="-5216911" y="99185"/>
            <a:ext cx="14503583" cy="9338355"/>
            <a:chOff x="-5216911" y="99185"/>
            <a:chExt cx="14503583" cy="9338355"/>
          </a:xfrm>
        </p:grpSpPr>
        <p:grpSp>
          <p:nvGrpSpPr>
            <p:cNvPr id="2" name="Group 2"/>
            <p:cNvGrpSpPr/>
            <p:nvPr/>
          </p:nvGrpSpPr>
          <p:grpSpPr>
            <a:xfrm rot="-8998130">
              <a:off x="-5216911" y="99185"/>
              <a:ext cx="14503583" cy="7811799"/>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02060"/>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6" name="مجموعة 35"/>
            <p:cNvGrpSpPr/>
            <p:nvPr/>
          </p:nvGrpSpPr>
          <p:grpSpPr>
            <a:xfrm>
              <a:off x="9299" y="1028701"/>
              <a:ext cx="8743695" cy="8408839"/>
              <a:chOff x="9299" y="1028701"/>
              <a:chExt cx="8743695" cy="8408839"/>
            </a:xfrm>
          </p:grpSpPr>
          <p:sp>
            <p:nvSpPr>
              <p:cNvPr id="5" name="Freeform 5"/>
              <p:cNvSpPr/>
              <p:nvPr/>
            </p:nvSpPr>
            <p:spPr>
              <a:xfrm rot="-1813147">
                <a:off x="929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6" name="Group 6"/>
              <p:cNvGrpSpPr/>
              <p:nvPr/>
            </p:nvGrpSpPr>
            <p:grpSpPr>
              <a:xfrm>
                <a:off x="152397" y="1028701"/>
                <a:ext cx="7953637" cy="8408839"/>
                <a:chOff x="-37021" y="58924"/>
                <a:chExt cx="768800" cy="812800"/>
              </a:xfrm>
            </p:grpSpPr>
            <p:sp>
              <p:nvSpPr>
                <p:cNvPr id="7" name="Freeform 7"/>
                <p:cNvSpPr/>
                <p:nvPr/>
              </p:nvSpPr>
              <p:spPr>
                <a:xfrm>
                  <a:off x="-37021" y="58924"/>
                  <a:ext cx="7688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000"/>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sp>
          <p:nvSpPr>
            <p:cNvPr id="18" name="TextBox 18"/>
            <p:cNvSpPr txBox="1"/>
            <p:nvPr/>
          </p:nvSpPr>
          <p:spPr>
            <a:xfrm>
              <a:off x="3599524" y="1769770"/>
              <a:ext cx="1563244" cy="1321651"/>
            </a:xfrm>
            <a:prstGeom prst="rect">
              <a:avLst/>
            </a:prstGeom>
          </p:spPr>
          <p:txBody>
            <a:bodyPr lIns="50800" tIns="50800" rIns="50800" bIns="50800" rtlCol="0" anchor="ctr"/>
            <a:lstStyle/>
            <a:p>
              <a:pPr algn="ctr">
                <a:lnSpc>
                  <a:spcPts val="2659"/>
                </a:lnSpc>
              </a:pPr>
              <a:endParaRPr/>
            </a:p>
          </p:txBody>
        </p:sp>
        <p:sp>
          <p:nvSpPr>
            <p:cNvPr id="31" name="مستطيل 30"/>
            <p:cNvSpPr/>
            <p:nvPr/>
          </p:nvSpPr>
          <p:spPr>
            <a:xfrm>
              <a:off x="1936241" y="2209051"/>
              <a:ext cx="4357113" cy="701040"/>
            </a:xfrm>
            <a:prstGeom prst="rect">
              <a:avLst/>
            </a:prstGeom>
            <a:solidFill>
              <a:srgbClr val="00206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bg1"/>
                  </a:solidFill>
                </a:rPr>
                <a:t>الاهداف السلوكية </a:t>
              </a:r>
            </a:p>
          </p:txBody>
        </p:sp>
        <p:sp>
          <p:nvSpPr>
            <p:cNvPr id="32" name="مستطيل 31"/>
            <p:cNvSpPr/>
            <p:nvPr/>
          </p:nvSpPr>
          <p:spPr>
            <a:xfrm>
              <a:off x="304794" y="3076141"/>
              <a:ext cx="7772406" cy="2800767"/>
            </a:xfrm>
            <a:prstGeom prst="rect">
              <a:avLst/>
            </a:prstGeom>
          </p:spPr>
          <p:txBody>
            <a:bodyPr wrap="square">
              <a:spAutoFit/>
            </a:bodyPr>
            <a:lstStyle/>
            <a:p>
              <a:pPr marL="168275" indent="-168275" algn="justLow" rtl="1">
                <a:buFont typeface="Arial" pitchFamily="34" charset="0"/>
                <a:buChar char="•"/>
              </a:pPr>
              <a:r>
                <a:rPr lang="ar-IQ" sz="4400" b="1" dirty="0"/>
                <a:t> ان يعرف ما هي مراحل التعلم الحركي </a:t>
              </a:r>
            </a:p>
            <a:p>
              <a:pPr marL="168275" indent="-168275" algn="justLow" rtl="1">
                <a:buFont typeface="Arial" pitchFamily="34" charset="0"/>
                <a:buChar char="•"/>
              </a:pPr>
              <a:r>
                <a:rPr lang="ar-IQ" sz="4400" b="1" dirty="0"/>
                <a:t>ان يشرح الطالب مرحلة التوافق الخام </a:t>
              </a:r>
            </a:p>
            <a:p>
              <a:pPr marL="168275" indent="-168275" algn="justLow" rtl="1">
                <a:buFont typeface="Arial" pitchFamily="34" charset="0"/>
                <a:buChar char="•"/>
              </a:pPr>
              <a:r>
                <a:rPr lang="ar-IQ" sz="4400" b="1" dirty="0"/>
                <a:t> ان يفهم الطالب ما هي مميزات مراحل التعلم الحركي </a:t>
              </a:r>
            </a:p>
          </p:txBody>
        </p:sp>
      </p:grpSp>
      <p:sp>
        <p:nvSpPr>
          <p:cNvPr id="46" name="Title 1"/>
          <p:cNvSpPr txBox="1">
            <a:spLocks/>
          </p:cNvSpPr>
          <p:nvPr/>
        </p:nvSpPr>
        <p:spPr>
          <a:xfrm>
            <a:off x="5791200" y="434743"/>
            <a:ext cx="6170390" cy="1063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58368" indent="-493776" rtl="1">
              <a:buClr>
                <a:schemeClr val="tx1">
                  <a:shade val="95000"/>
                </a:schemeClr>
              </a:buClr>
            </a:pPr>
            <a:r>
              <a:rPr lang="ar-IQ" sz="8800" b="1" dirty="0">
                <a:ln w="10541" cmpd="sng">
                  <a:solidFill>
                    <a:schemeClr val="accent1">
                      <a:shade val="88000"/>
                      <a:satMod val="110000"/>
                    </a:schemeClr>
                  </a:solidFill>
                  <a:prstDash val="solid"/>
                </a:ln>
                <a:solidFill>
                  <a:srgbClr val="FF0000"/>
                </a:solidFill>
                <a:latin typeface="Traditional Arabic" panose="02020603050405020304" pitchFamily="18" charset="-78"/>
                <a:cs typeface="Traditional Arabic" panose="02020603050405020304" pitchFamily="18" charset="-78"/>
              </a:rPr>
              <a:t>اهداف المحاضرة :</a:t>
            </a:r>
            <a:endParaRPr lang="en-US" sz="8800" b="1" dirty="0">
              <a:ln w="10541" cmpd="sng">
                <a:solidFill>
                  <a:schemeClr val="accent1">
                    <a:shade val="88000"/>
                    <a:satMod val="110000"/>
                  </a:schemeClr>
                </a:solidFill>
                <a:prstDash val="solid"/>
              </a:ln>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7466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7090545" y="6698306"/>
            <a:ext cx="10291886"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8132417" y="8814460"/>
            <a:ext cx="8260981"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746209" y="-1242066"/>
            <a:ext cx="11228500"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799248" y="-95936"/>
            <a:ext cx="11836706"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19" name="مستطيل 18">
            <a:extLst>
              <a:ext uri="{FF2B5EF4-FFF2-40B4-BE49-F238E27FC236}">
                <a16:creationId xmlns:a16="http://schemas.microsoft.com/office/drawing/2014/main" id="{E8574033-458C-4C5E-B5F5-9B270449F440}"/>
              </a:ext>
            </a:extLst>
          </p:cNvPr>
          <p:cNvSpPr/>
          <p:nvPr/>
        </p:nvSpPr>
        <p:spPr>
          <a:xfrm rot="19679515">
            <a:off x="11308282" y="1680081"/>
            <a:ext cx="5532532" cy="57279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0" lang="ar-IQ" sz="7200" b="1" i="0" u="none" strike="noStrike" kern="1200" cap="none" spc="0" normalizeH="0" baseline="0" noProof="0" dirty="0">
                <a:ln>
                  <a:noFill/>
                </a:ln>
                <a:solidFill>
                  <a:srgbClr val="FF0000"/>
                </a:solidFill>
                <a:effectLst/>
                <a:uLnTx/>
                <a:uFillTx/>
                <a:latin typeface="Arabic Typesetting" panose="03020402040406030203" pitchFamily="66" charset="-78"/>
                <a:ea typeface="+mn-ea"/>
                <a:cs typeface="PT Bold Heading" panose="02010400000000000000" pitchFamily="2" charset="-78"/>
              </a:rPr>
              <a:t>نشاط : 1</a:t>
            </a:r>
            <a:r>
              <a:rPr kumimoji="0" lang="ar-IQ" sz="7200" b="1" i="0" u="none" strike="noStrike" kern="1200" cap="none" spc="0" normalizeH="0" baseline="0" noProof="0" dirty="0">
                <a:ln>
                  <a:noFill/>
                </a:ln>
                <a:solidFill>
                  <a:prstClr val="black"/>
                </a:solidFill>
                <a:effectLst>
                  <a:outerShdw blurRad="50000" dist="30000" dir="5400000" algn="tl" rotWithShape="0">
                    <a:srgbClr val="000000">
                      <a:alpha val="30000"/>
                    </a:srgbClr>
                  </a:outerShdw>
                </a:effectLst>
                <a:uLnTx/>
                <a:uFillTx/>
                <a:latin typeface="Arial" panose="020B0604020202020204" pitchFamily="34" charset="0"/>
                <a:ea typeface="+mn-ea"/>
                <a:cs typeface="PT Bold Heading" panose="02010400000000000000" pitchFamily="2" charset="-78"/>
              </a:rPr>
              <a:t> ما هي </a:t>
            </a:r>
            <a:r>
              <a:rPr lang="ar-IQ" sz="7200" b="1" dirty="0">
                <a:solidFill>
                  <a:prstClr val="black"/>
                </a:solidFill>
                <a:effectLst>
                  <a:outerShdw blurRad="50000" dist="30000" dir="5400000" algn="tl" rotWithShape="0">
                    <a:srgbClr val="000000">
                      <a:alpha val="30000"/>
                    </a:srgbClr>
                  </a:outerShdw>
                </a:effectLst>
                <a:latin typeface="Arial" panose="020B0604020202020204" pitchFamily="34" charset="0"/>
                <a:cs typeface="PT Bold Heading" panose="02010400000000000000" pitchFamily="2" charset="-78"/>
              </a:rPr>
              <a:t>مراحل التعلم الحركي</a:t>
            </a:r>
            <a:endParaRPr lang="en-US" sz="7200" dirty="0"/>
          </a:p>
        </p:txBody>
      </p:sp>
      <p:pic>
        <p:nvPicPr>
          <p:cNvPr id="24" name="صورة 23">
            <a:extLst>
              <a:ext uri="{FF2B5EF4-FFF2-40B4-BE49-F238E27FC236}">
                <a16:creationId xmlns:a16="http://schemas.microsoft.com/office/drawing/2014/main" id="{5FDC0B09-7BCA-4BDA-9CD5-BF606D757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6" y="0"/>
            <a:ext cx="8674952" cy="1028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AFBE410F-FCF1-48D8-B523-07012F8DDE0C}"/>
              </a:ext>
            </a:extLst>
          </p:cNvPr>
          <p:cNvSpPr txBox="1"/>
          <p:nvPr/>
        </p:nvSpPr>
        <p:spPr>
          <a:xfrm>
            <a:off x="6629400" y="1340803"/>
            <a:ext cx="11635740" cy="8714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6000" b="1" i="0" u="sng" strike="noStrike" kern="1200" cap="none" spc="0" normalizeH="0" baseline="0" noProof="0" dirty="0">
                <a:ln>
                  <a:noFill/>
                </a:ln>
                <a:solidFill>
                  <a:srgbClr val="000103"/>
                </a:solidFill>
                <a:effectLst/>
                <a:uLnTx/>
                <a:uFillTx/>
                <a:latin typeface="Calibri" panose="020F0502020204030204"/>
                <a:ea typeface="Calibri" panose="020F0502020204030204" pitchFamily="34" charset="0"/>
                <a:cs typeface="Simplified Arabic" panose="02020603050405020304" pitchFamily="18" charset="-78"/>
              </a:rPr>
              <a:t> مسارات ( مراحل ) التعلم الحركي</a:t>
            </a:r>
            <a:r>
              <a:rPr kumimoji="0" lang="ar-SA" sz="6000" b="0" i="0" u="none" strike="noStrike" kern="1200" cap="none" spc="0" normalizeH="0" baseline="0" noProof="0" dirty="0">
                <a:ln>
                  <a:noFill/>
                </a:ln>
                <a:solidFill>
                  <a:srgbClr val="000103"/>
                </a:solidFill>
                <a:effectLst/>
                <a:uLnTx/>
                <a:uFillTx/>
                <a:latin typeface="Calibri" panose="020F0502020204030204"/>
                <a:ea typeface="Calibri" panose="020F0502020204030204" pitchFamily="34" charset="0"/>
                <a:cs typeface="Simplified Arabic" panose="02020603050405020304" pitchFamily="18" charset="-78"/>
              </a:rPr>
              <a:t> :</a:t>
            </a:r>
            <a:endParaRPr kumimoji="0" lang="ar-IQ" sz="6000" b="0" i="0" u="none" strike="noStrike" kern="1200" cap="none" spc="0" normalizeH="0" baseline="0" noProof="0" dirty="0">
              <a:ln>
                <a:noFill/>
              </a:ln>
              <a:solidFill>
                <a:srgbClr val="000103"/>
              </a:solidFill>
              <a:effectLst/>
              <a:uLnTx/>
              <a:uFillTx/>
              <a:latin typeface="Calibri" panose="020F0502020204030204"/>
              <a:ea typeface="Calibri" panose="020F0502020204030204" pitchFamily="34" charset="0"/>
              <a:cs typeface="Simplified Arabic" panose="02020603050405020304" pitchFamily="18"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srgbClr val="000103"/>
                </a:solidFill>
                <a:effectLst/>
                <a:uLnTx/>
                <a:uFillTx/>
                <a:latin typeface="Calibri" panose="020F0502020204030204"/>
                <a:ea typeface="Calibri" panose="020F0502020204030204" pitchFamily="34" charset="0"/>
                <a:cs typeface="Simplified Arabic" panose="02020603050405020304" pitchFamily="18" charset="-78"/>
              </a:rPr>
              <a:t> لقد قسم العالم الالماني (</a:t>
            </a:r>
            <a:r>
              <a:rPr kumimoji="0" lang="ar-SA" sz="6000" b="0" i="0" u="none" strike="noStrike" kern="1200" cap="none" spc="0" normalizeH="0" baseline="0" noProof="0" dirty="0" err="1">
                <a:ln>
                  <a:noFill/>
                </a:ln>
                <a:solidFill>
                  <a:srgbClr val="000103"/>
                </a:solidFill>
                <a:effectLst/>
                <a:uLnTx/>
                <a:uFillTx/>
                <a:latin typeface="Calibri" panose="020F0502020204030204"/>
                <a:ea typeface="Calibri" panose="020F0502020204030204" pitchFamily="34" charset="0"/>
                <a:cs typeface="Simplified Arabic" panose="02020603050405020304" pitchFamily="18" charset="-78"/>
              </a:rPr>
              <a:t>ماينل</a:t>
            </a:r>
            <a:r>
              <a:rPr kumimoji="0" lang="ar-SA" sz="6000" b="0" i="0" u="none" strike="noStrike" kern="1200" cap="none" spc="0" normalizeH="0" baseline="0" noProof="0" dirty="0">
                <a:ln>
                  <a:noFill/>
                </a:ln>
                <a:solidFill>
                  <a:srgbClr val="000103"/>
                </a:solidFill>
                <a:effectLst/>
                <a:uLnTx/>
                <a:uFillTx/>
                <a:latin typeface="Calibri" panose="020F0502020204030204"/>
                <a:ea typeface="Calibri" panose="020F0502020204030204" pitchFamily="34" charset="0"/>
                <a:cs typeface="Simplified Arabic" panose="02020603050405020304" pitchFamily="18" charset="-78"/>
              </a:rPr>
              <a:t>) مراحل التعلم الحركي الى</a:t>
            </a:r>
            <a:r>
              <a:rPr kumimoji="0" lang="ar-IQ" sz="6000" b="0" i="0" u="none" strike="noStrike" kern="1200" cap="none" spc="0" normalizeH="0" baseline="0" noProof="0" dirty="0">
                <a:ln>
                  <a:noFill/>
                </a:ln>
                <a:solidFill>
                  <a:srgbClr val="000103"/>
                </a:solidFill>
                <a:effectLst/>
                <a:uLnTx/>
                <a:uFillTx/>
                <a:latin typeface="Calibri" panose="020F0502020204030204"/>
                <a:ea typeface="Calibri" panose="020F0502020204030204" pitchFamily="34" charset="0"/>
                <a:cs typeface="Simplified Arabic" panose="02020603050405020304" pitchFamily="18" charset="-7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cs typeface="+mn-cs"/>
              </a:rPr>
              <a:t> </a:t>
            </a:r>
            <a:br>
              <a:rPr kumimoji="0" lang="en-US" sz="6000" b="0" i="0" u="none" strike="noStrike" kern="1200" cap="none" spc="0" normalizeH="0" baseline="0" noProof="0" dirty="0">
                <a:ln>
                  <a:noFill/>
                </a:ln>
                <a:solidFill>
                  <a:srgbClr val="000103"/>
                </a:solidFill>
                <a:effectLst/>
                <a:uLnTx/>
                <a:uFillTx/>
                <a:latin typeface="Simplified Arabic" panose="02020603050405020304" pitchFamily="18" charset="-78"/>
                <a:ea typeface="Calibri" panose="020F0502020204030204" pitchFamily="34" charset="0"/>
                <a:cs typeface="+mn-cs"/>
              </a:rPr>
            </a:br>
            <a:r>
              <a:rPr kumimoji="0" lang="ar-SA" sz="6000" b="0"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1</a:t>
            </a:r>
            <a:r>
              <a:rPr kumimoji="0" lang="ar-SA" sz="6000" b="1"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-مرحلة التوافق الخام </a:t>
            </a:r>
            <a:endParaRPr kumimoji="0" lang="ar-IQ" sz="6000" b="1"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ar-IQ" sz="6000" b="1"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2-</a:t>
            </a:r>
            <a:r>
              <a:rPr kumimoji="0" lang="ar-SA" sz="6000" b="1"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مرحلة التوافق الجيد   </a:t>
            </a:r>
            <a:endParaRPr kumimoji="0" lang="ar-IQ" sz="6000" b="1"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ar-IQ" sz="6000" b="1"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3-</a:t>
            </a:r>
            <a:r>
              <a:rPr kumimoji="0" lang="ar-SA" sz="6000" b="1" i="0" u="none" strike="noStrike" kern="1200" cap="none" spc="0" normalizeH="0" baseline="0" noProof="0" dirty="0">
                <a:ln>
                  <a:noFill/>
                </a:ln>
                <a:solidFill>
                  <a:srgbClr val="FF0000"/>
                </a:solidFill>
                <a:effectLst/>
                <a:uLnTx/>
                <a:uFillTx/>
                <a:latin typeface="Simplified Arabic" panose="02020603050405020304" pitchFamily="18" charset="-78"/>
                <a:ea typeface="Calibri" panose="020F0502020204030204" pitchFamily="34" charset="0"/>
                <a:cs typeface="Arial" panose="020B0604020202020204" pitchFamily="34" charset="0"/>
              </a:rPr>
              <a:t>مرحلة تثبيت التوافق الجيد (تثبيت المهارة واليتها)</a:t>
            </a:r>
            <a:endParaRPr kumimoji="0" lang="en-US" sz="6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19CB03A-BB47-42DC-B270-362326B47DE3}"/>
              </a:ext>
            </a:extLst>
          </p:cNvPr>
          <p:cNvSpPr txBox="1">
            <a:spLocks/>
          </p:cNvSpPr>
          <p:nvPr/>
        </p:nvSpPr>
        <p:spPr>
          <a:xfrm>
            <a:off x="0" y="15240"/>
            <a:ext cx="18265140" cy="13255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IQ" sz="8000" b="1" i="0" u="none" strike="noStrike" kern="1200" cap="none" spc="0" normalizeH="0" baseline="0" noProof="0" dirty="0">
                <a:ln>
                  <a:noFill/>
                </a:ln>
                <a:solidFill>
                  <a:schemeClr val="bg1"/>
                </a:solidFill>
                <a:effectLst/>
                <a:uLnTx/>
                <a:uFillTx/>
                <a:latin typeface="Calibri Light" panose="020F0302020204030204"/>
                <a:ea typeface="+mj-ea"/>
                <a:cs typeface="Times New Roman" panose="02020603050405020304" pitchFamily="18" charset="0"/>
              </a:rPr>
              <a:t>مراحل التعلم الحركي </a:t>
            </a:r>
            <a:endParaRPr kumimoji="0" lang="en-US" sz="80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pic>
        <p:nvPicPr>
          <p:cNvPr id="7" name="صورة 6">
            <a:extLst>
              <a:ext uri="{FF2B5EF4-FFF2-40B4-BE49-F238E27FC236}">
                <a16:creationId xmlns:a16="http://schemas.microsoft.com/office/drawing/2014/main" id="{5BCE7DA9-5DEC-4281-84F1-37EE9D6E4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 y="1340802"/>
            <a:ext cx="6987540" cy="8930958"/>
          </a:xfrm>
          <a:prstGeom prst="rect">
            <a:avLst/>
          </a:prstGeom>
        </p:spPr>
      </p:pic>
    </p:spTree>
    <p:extLst>
      <p:ext uri="{BB962C8B-B14F-4D97-AF65-F5344CB8AC3E}">
        <p14:creationId xmlns:p14="http://schemas.microsoft.com/office/powerpoint/2010/main" val="38286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672069"/>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35" name="Text 2">
            <a:extLst>
              <a:ext uri="{FF2B5EF4-FFF2-40B4-BE49-F238E27FC236}">
                <a16:creationId xmlns:a16="http://schemas.microsoft.com/office/drawing/2014/main" id="{C5185690-B99E-43C0-B4FE-2D039BAD1A65}"/>
              </a:ext>
            </a:extLst>
          </p:cNvPr>
          <p:cNvSpPr/>
          <p:nvPr/>
        </p:nvSpPr>
        <p:spPr>
          <a:xfrm>
            <a:off x="8374353" y="1875216"/>
            <a:ext cx="3216286" cy="914401"/>
          </a:xfrm>
          <a:prstGeom prst="rect">
            <a:avLst/>
          </a:prstGeom>
          <a:noFill/>
          <a:ln/>
        </p:spPr>
        <p:txBody>
          <a:bodyPr wrap="square" rtlCol="0" anchor="t"/>
          <a:lstStyle/>
          <a:p>
            <a:pPr algn="ctr" rtl="1">
              <a:lnSpc>
                <a:spcPts val="7545"/>
              </a:lnSpc>
            </a:pPr>
            <a:r>
              <a:rPr lang="ar-IQ" sz="4400" b="1" dirty="0">
                <a:solidFill>
                  <a:schemeClr val="bg1"/>
                </a:solidFill>
              </a:rPr>
              <a:t>مقدمـــــة</a:t>
            </a:r>
            <a:endParaRPr lang="en-US" sz="4400" dirty="0">
              <a:solidFill>
                <a:schemeClr val="bg1"/>
              </a:solidFill>
            </a:endParaRPr>
          </a:p>
        </p:txBody>
      </p:sp>
      <p:sp>
        <p:nvSpPr>
          <p:cNvPr id="18" name="Freeform 2">
            <a:extLst>
              <a:ext uri="{FF2B5EF4-FFF2-40B4-BE49-F238E27FC236}">
                <a16:creationId xmlns:a16="http://schemas.microsoft.com/office/drawing/2014/main" id="{224C0F88-24FC-46CB-9552-5B7F147A0369}"/>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14" name="Title 1">
            <a:extLst>
              <a:ext uri="{FF2B5EF4-FFF2-40B4-BE49-F238E27FC236}">
                <a16:creationId xmlns:a16="http://schemas.microsoft.com/office/drawing/2014/main" id="{D4C68233-A8A9-48B5-91BC-8369C8F8D834}"/>
              </a:ext>
            </a:extLst>
          </p:cNvPr>
          <p:cNvSpPr txBox="1">
            <a:spLocks/>
          </p:cNvSpPr>
          <p:nvPr/>
        </p:nvSpPr>
        <p:spPr>
          <a:xfrm>
            <a:off x="2507476" y="-38100"/>
            <a:ext cx="13270488" cy="10303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SA" sz="6600" b="1" dirty="0">
                <a:latin typeface="Calibri" panose="020F0502020204030204" pitchFamily="34" charset="0"/>
                <a:ea typeface="Calibri" panose="020F0502020204030204" pitchFamily="34" charset="0"/>
                <a:cs typeface="Simplified Arabic" panose="02020603050405020304" pitchFamily="18" charset="-78"/>
              </a:rPr>
              <a:t>اولاً :مرحلة اكتساب الشكل الاولي والتوافق الخام</a:t>
            </a:r>
            <a:endParaRPr lang="en-US" sz="6600" dirty="0"/>
          </a:p>
        </p:txBody>
      </p:sp>
      <p:sp>
        <p:nvSpPr>
          <p:cNvPr id="16" name="Rectangle 2">
            <a:extLst>
              <a:ext uri="{FF2B5EF4-FFF2-40B4-BE49-F238E27FC236}">
                <a16:creationId xmlns:a16="http://schemas.microsoft.com/office/drawing/2014/main" id="{B33E5A48-B421-4FFE-98C8-64D2070D8817}"/>
              </a:ext>
            </a:extLst>
          </p:cNvPr>
          <p:cNvSpPr/>
          <p:nvPr/>
        </p:nvSpPr>
        <p:spPr>
          <a:xfrm>
            <a:off x="0" y="1028700"/>
            <a:ext cx="18273182" cy="7413311"/>
          </a:xfrm>
          <a:prstGeom prst="rect">
            <a:avLst/>
          </a:prstGeom>
        </p:spPr>
        <p:txBody>
          <a:bodyPr wrap="square">
            <a:spAutoFit/>
          </a:bodyPr>
          <a:lstStyle/>
          <a:p>
            <a:pPr algn="ctr" rtl="1">
              <a:lnSpc>
                <a:spcPct val="115000"/>
              </a:lnSpc>
              <a:spcAft>
                <a:spcPts val="1000"/>
              </a:spcAft>
            </a:pPr>
            <a:r>
              <a:rPr lang="ar-SA" sz="7200" b="1" dirty="0">
                <a:solidFill>
                  <a:srgbClr val="00B050"/>
                </a:solidFill>
                <a:latin typeface="Poppins Bold" panose="020B0604020202020204" charset="0"/>
                <a:ea typeface="Calibri" panose="020F0502020204030204" pitchFamily="34" charset="0"/>
                <a:cs typeface="+mj-cs"/>
              </a:rPr>
              <a:t>أ-</a:t>
            </a:r>
            <a:r>
              <a:rPr lang="ar-IQ" sz="7200" b="1" dirty="0">
                <a:solidFill>
                  <a:srgbClr val="00B050"/>
                </a:solidFill>
                <a:latin typeface="Poppins Bold" panose="020B0604020202020204" charset="0"/>
                <a:ea typeface="Calibri" panose="020F0502020204030204" pitchFamily="34" charset="0"/>
                <a:cs typeface="+mj-cs"/>
              </a:rPr>
              <a:t> </a:t>
            </a:r>
            <a:r>
              <a:rPr lang="ar-SA" sz="7200" b="1" dirty="0">
                <a:solidFill>
                  <a:srgbClr val="00B050"/>
                </a:solidFill>
                <a:latin typeface="Poppins Bold" panose="020B0604020202020204" charset="0"/>
                <a:ea typeface="Calibri" panose="020F0502020204030204" pitchFamily="34" charset="0"/>
                <a:cs typeface="+mj-cs"/>
              </a:rPr>
              <a:t>مرحلة اكتساب الشكل الاولي للحركة :</a:t>
            </a:r>
            <a:endParaRPr lang="ar-IQ" sz="7200" b="1" dirty="0">
              <a:solidFill>
                <a:srgbClr val="00B050"/>
              </a:solidFill>
              <a:latin typeface="Poppins Bold" panose="020B0604020202020204" charset="0"/>
              <a:ea typeface="Calibri" panose="020F0502020204030204" pitchFamily="34" charset="0"/>
              <a:cs typeface="+mj-cs"/>
            </a:endParaRPr>
          </a:p>
          <a:p>
            <a:pPr algn="just" rtl="1">
              <a:lnSpc>
                <a:spcPct val="115000"/>
              </a:lnSpc>
              <a:spcAft>
                <a:spcPts val="1000"/>
              </a:spcAft>
            </a:pPr>
            <a:r>
              <a:rPr lang="ar-SA" sz="4800" b="1" dirty="0">
                <a:solidFill>
                  <a:srgbClr val="000103"/>
                </a:solidFill>
                <a:ea typeface="Calibri" panose="020F0502020204030204" pitchFamily="34" charset="0"/>
                <a:cs typeface="Simplified Arabic" panose="02020603050405020304" pitchFamily="18" charset="-78"/>
              </a:rPr>
              <a:t>ان مراحل التعلم الحركي تبدأ </a:t>
            </a:r>
            <a:r>
              <a:rPr lang="ar-SA" sz="4800" b="1" dirty="0">
                <a:solidFill>
                  <a:srgbClr val="FF0000"/>
                </a:solidFill>
                <a:ea typeface="Calibri" panose="020F0502020204030204" pitchFamily="34" charset="0"/>
                <a:cs typeface="Simplified Arabic" panose="02020603050405020304" pitchFamily="18" charset="-78"/>
              </a:rPr>
              <a:t>باستيعاب المهارة المراد تعلمها من قبل المتعلم </a:t>
            </a:r>
            <a:r>
              <a:rPr lang="ar-SA" sz="4800" b="1" dirty="0">
                <a:solidFill>
                  <a:srgbClr val="000103"/>
                </a:solidFill>
                <a:ea typeface="Calibri" panose="020F0502020204030204" pitchFamily="34" charset="0"/>
                <a:cs typeface="Simplified Arabic" panose="02020603050405020304" pitchFamily="18" charset="-78"/>
              </a:rPr>
              <a:t>، وفي هذه المرحلة </a:t>
            </a:r>
            <a:r>
              <a:rPr lang="ar-SA" sz="4800" b="1" dirty="0">
                <a:solidFill>
                  <a:srgbClr val="FF0000"/>
                </a:solidFill>
                <a:ea typeface="Calibri" panose="020F0502020204030204" pitchFamily="34" charset="0"/>
                <a:cs typeface="Simplified Arabic" panose="02020603050405020304" pitchFamily="18" charset="-78"/>
              </a:rPr>
              <a:t>يحصل المتعلم على الشكل الاولي من خلال ما يتم عرضهُ من قبل المدرب او المعلم </a:t>
            </a:r>
            <a:r>
              <a:rPr lang="ar-SA" sz="4800" b="1" dirty="0">
                <a:solidFill>
                  <a:srgbClr val="000103"/>
                </a:solidFill>
                <a:ea typeface="Calibri" panose="020F0502020204030204" pitchFamily="34" charset="0"/>
                <a:cs typeface="Simplified Arabic" panose="02020603050405020304" pitchFamily="18" charset="-78"/>
              </a:rPr>
              <a:t>، حيث يقوم المعلم بشرح وعرض المهارة ، اذ يتطلب من المتعلم استيعاب المهارة التي تم عرضها من قبل المعلم ، </a:t>
            </a:r>
            <a:r>
              <a:rPr lang="ar-IQ" sz="4800" b="1" dirty="0">
                <a:solidFill>
                  <a:srgbClr val="000103"/>
                </a:solidFill>
                <a:ea typeface="Calibri" panose="020F0502020204030204" pitchFamily="34" charset="0"/>
                <a:cs typeface="Simplified Arabic" panose="02020603050405020304" pitchFamily="18" charset="-78"/>
              </a:rPr>
              <a:t>إذ</a:t>
            </a:r>
            <a:r>
              <a:rPr lang="ar-SA" sz="4800" b="1" dirty="0">
                <a:solidFill>
                  <a:srgbClr val="000103"/>
                </a:solidFill>
                <a:ea typeface="Calibri" panose="020F0502020204030204" pitchFamily="34" charset="0"/>
                <a:cs typeface="Simplified Arabic" panose="02020603050405020304" pitchFamily="18" charset="-78"/>
              </a:rPr>
              <a:t> يجب </a:t>
            </a:r>
            <a:r>
              <a:rPr lang="ar-IQ" sz="4800" b="1" dirty="0">
                <a:solidFill>
                  <a:srgbClr val="000103"/>
                </a:solidFill>
                <a:ea typeface="Calibri" panose="020F0502020204030204" pitchFamily="34" charset="0"/>
                <a:cs typeface="Simplified Arabic" panose="02020603050405020304" pitchFamily="18" charset="-78"/>
              </a:rPr>
              <a:t>عليه </a:t>
            </a:r>
            <a:r>
              <a:rPr lang="ar-SA" sz="4800" b="1" dirty="0">
                <a:solidFill>
                  <a:srgbClr val="000103"/>
                </a:solidFill>
                <a:ea typeface="Calibri" panose="020F0502020204030204" pitchFamily="34" charset="0"/>
                <a:cs typeface="Simplified Arabic" panose="02020603050405020304" pitchFamily="18" charset="-78"/>
              </a:rPr>
              <a:t>ان يأخذ صورة </a:t>
            </a:r>
            <a:r>
              <a:rPr lang="ar-SA" sz="4800" b="1" u="sng" dirty="0">
                <a:solidFill>
                  <a:srgbClr val="FF0000"/>
                </a:solidFill>
                <a:ea typeface="Calibri" panose="020F0502020204030204" pitchFamily="34" charset="0"/>
                <a:cs typeface="Simplified Arabic" panose="02020603050405020304" pitchFamily="18" charset="-78"/>
              </a:rPr>
              <a:t>اولية عن المهارة وكيفية اداؤها والجوانب الفنية لهذا الاداء والوقت المستغرق </a:t>
            </a:r>
            <a:r>
              <a:rPr lang="ar-SA" sz="4800" b="1" dirty="0">
                <a:solidFill>
                  <a:srgbClr val="000103"/>
                </a:solidFill>
                <a:ea typeface="Calibri" panose="020F0502020204030204" pitchFamily="34" charset="0"/>
                <a:cs typeface="Simplified Arabic" panose="02020603050405020304" pitchFamily="18" charset="-78"/>
              </a:rPr>
              <a:t>لاداؤها </a:t>
            </a:r>
            <a:r>
              <a:rPr lang="ar-SA" sz="4800" b="1" u="sng" dirty="0">
                <a:solidFill>
                  <a:srgbClr val="FF0000"/>
                </a:solidFill>
                <a:ea typeface="Calibri" panose="020F0502020204030204" pitchFamily="34" charset="0"/>
                <a:cs typeface="Simplified Arabic" panose="02020603050405020304" pitchFamily="18" charset="-78"/>
              </a:rPr>
              <a:t>والادوات والاجهزة المستخدمة والشدة المطلوبة </a:t>
            </a:r>
            <a:r>
              <a:rPr lang="ar-SA" sz="4800" b="1" dirty="0">
                <a:solidFill>
                  <a:srgbClr val="000103"/>
                </a:solidFill>
                <a:ea typeface="Calibri" panose="020F0502020204030204" pitchFamily="34" charset="0"/>
                <a:cs typeface="Simplified Arabic" panose="02020603050405020304" pitchFamily="18" charset="-78"/>
              </a:rPr>
              <a:t>، كل هذا مطلوب من اللاعب التعرف عليه قبل الاداء ، وبذلك يأخذ المتعلم الشكل الاولي للمهارة .</a:t>
            </a:r>
            <a:endParaRPr lang="en-US" sz="4800" b="1" dirty="0">
              <a:solidFill>
                <a:prstClr val="black"/>
              </a:solidFill>
              <a:ea typeface="Calibri" panose="020F0502020204030204" pitchFamily="34" charset="0"/>
              <a:cs typeface="Arial" panose="020B0604020202020204" pitchFamily="34" charset="0"/>
            </a:endParaRPr>
          </a:p>
        </p:txBody>
      </p:sp>
      <p:pic>
        <p:nvPicPr>
          <p:cNvPr id="10" name="صورة 9">
            <a:extLst>
              <a:ext uri="{FF2B5EF4-FFF2-40B4-BE49-F238E27FC236}">
                <a16:creationId xmlns:a16="http://schemas.microsoft.com/office/drawing/2014/main" id="{34E28153-6E06-431D-9760-F8CA5A331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05700"/>
            <a:ext cx="4114800" cy="2457450"/>
          </a:xfrm>
          <a:prstGeom prst="rect">
            <a:avLst/>
          </a:prstGeom>
        </p:spPr>
      </p:pic>
      <p:pic>
        <p:nvPicPr>
          <p:cNvPr id="13" name="صورة 12">
            <a:extLst>
              <a:ext uri="{FF2B5EF4-FFF2-40B4-BE49-F238E27FC236}">
                <a16:creationId xmlns:a16="http://schemas.microsoft.com/office/drawing/2014/main" id="{1B481657-B937-4698-AFA9-5E894AE71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200" y="7505700"/>
            <a:ext cx="4495800" cy="2438400"/>
          </a:xfrm>
          <a:prstGeom prst="rect">
            <a:avLst/>
          </a:prstGeom>
        </p:spPr>
      </p:pic>
      <p:pic>
        <p:nvPicPr>
          <p:cNvPr id="17" name="صورة 16">
            <a:extLst>
              <a:ext uri="{FF2B5EF4-FFF2-40B4-BE49-F238E27FC236}">
                <a16:creationId xmlns:a16="http://schemas.microsoft.com/office/drawing/2014/main" id="{E5B10A30-4D5B-4EDA-8697-69105608F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7505700"/>
            <a:ext cx="3981450" cy="2457450"/>
          </a:xfrm>
          <a:prstGeom prst="rect">
            <a:avLst/>
          </a:prstGeom>
        </p:spPr>
      </p:pic>
    </p:spTree>
    <p:extLst>
      <p:ext uri="{BB962C8B-B14F-4D97-AF65-F5344CB8AC3E}">
        <p14:creationId xmlns:p14="http://schemas.microsoft.com/office/powerpoint/2010/main" val="2005758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4">
              <a:extLst>
                <a:ext uri="{96DAC541-7B7A-43D3-8B79-37D633B846F1}">
                  <asvg:svgBlip xmlns:asvg="http://schemas.microsoft.com/office/drawing/2016/SVG/main" r:embed="rId5"/>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35" name="مربع نص 34">
            <a:extLst>
              <a:ext uri="{FF2B5EF4-FFF2-40B4-BE49-F238E27FC236}">
                <a16:creationId xmlns:a16="http://schemas.microsoft.com/office/drawing/2014/main" id="{D176D282-DF7B-4F6C-8B35-ABA06BB4696F}"/>
              </a:ext>
            </a:extLst>
          </p:cNvPr>
          <p:cNvSpPr txBox="1"/>
          <p:nvPr/>
        </p:nvSpPr>
        <p:spPr>
          <a:xfrm>
            <a:off x="2514600" y="-38100"/>
            <a:ext cx="13263364" cy="154901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rtl="1">
              <a:lnSpc>
                <a:spcPct val="150000"/>
              </a:lnSpc>
            </a:pPr>
            <a:r>
              <a:rPr lang="ar-IQ" sz="7200" b="1" dirty="0">
                <a:latin typeface="Poppins Bold" panose="020B0604020202020204" charset="0"/>
              </a:rPr>
              <a:t> نشاط : تابع الفيديو ثم وضح ماذا شاهدت </a:t>
            </a:r>
          </a:p>
        </p:txBody>
      </p:sp>
      <p:sp>
        <p:nvSpPr>
          <p:cNvPr id="15" name="Freeform 2">
            <a:extLst>
              <a:ext uri="{FF2B5EF4-FFF2-40B4-BE49-F238E27FC236}">
                <a16:creationId xmlns:a16="http://schemas.microsoft.com/office/drawing/2014/main" id="{7C613F85-0DB8-4999-9850-4FB1A8164B93}"/>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4">
              <a:extLst>
                <a:ext uri="{96DAC541-7B7A-43D3-8B79-37D633B846F1}">
                  <asvg:svgBlip xmlns:asvg="http://schemas.microsoft.com/office/drawing/2016/SVG/main" r:embed="rId5"/>
                </a:ext>
              </a:extLst>
            </a:blip>
            <a:stretch>
              <a:fillRect r="-75183"/>
            </a:stretch>
          </a:blipFill>
        </p:spPr>
      </p:sp>
      <p:pic>
        <p:nvPicPr>
          <p:cNvPr id="10" name="WhatsApp Video 2024-11-03 at 10.29.53 PM">
            <a:hlinkClick r:id="" action="ppaction://media"/>
            <a:extLst>
              <a:ext uri="{FF2B5EF4-FFF2-40B4-BE49-F238E27FC236}">
                <a16:creationId xmlns:a16="http://schemas.microsoft.com/office/drawing/2014/main" id="{36EA1BED-3D96-4865-9B96-45007E1360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77739" y="1638300"/>
            <a:ext cx="6132521" cy="8134746"/>
          </a:xfrm>
          <a:prstGeom prst="rect">
            <a:avLst/>
          </a:prstGeom>
        </p:spPr>
      </p:pic>
    </p:spTree>
    <p:extLst>
      <p:ext uri="{BB962C8B-B14F-4D97-AF65-F5344CB8AC3E}">
        <p14:creationId xmlns:p14="http://schemas.microsoft.com/office/powerpoint/2010/main" val="310319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2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5" name="Freeform 2">
            <a:extLst>
              <a:ext uri="{FF2B5EF4-FFF2-40B4-BE49-F238E27FC236}">
                <a16:creationId xmlns:a16="http://schemas.microsoft.com/office/drawing/2014/main" id="{7C613F85-0DB8-4999-9850-4FB1A8164B93}"/>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11" name="Rectangle 1">
            <a:extLst>
              <a:ext uri="{FF2B5EF4-FFF2-40B4-BE49-F238E27FC236}">
                <a16:creationId xmlns:a16="http://schemas.microsoft.com/office/drawing/2014/main" id="{C84F79DB-AA45-40E6-B0BC-649B6259DF07}"/>
              </a:ext>
            </a:extLst>
          </p:cNvPr>
          <p:cNvSpPr/>
          <p:nvPr/>
        </p:nvSpPr>
        <p:spPr>
          <a:xfrm>
            <a:off x="4495800" y="-38100"/>
            <a:ext cx="13815646" cy="10895290"/>
          </a:xfrm>
          <a:prstGeom prst="rect">
            <a:avLst/>
          </a:prstGeom>
        </p:spPr>
        <p:txBody>
          <a:bodyPr wrap="square">
            <a:spAutoFit/>
          </a:bodyPr>
          <a:lstStyle/>
          <a:p>
            <a:pPr algn="ctr" rtl="1"/>
            <a:r>
              <a:rPr lang="ar-SA" sz="5400" b="1" dirty="0">
                <a:solidFill>
                  <a:srgbClr val="FF0000"/>
                </a:solidFill>
                <a:effectLst/>
                <a:ea typeface="Calibri" panose="020F0502020204030204" pitchFamily="34" charset="0"/>
                <a:cs typeface="Simplified Arabic" panose="02020603050405020304" pitchFamily="18" charset="-78"/>
              </a:rPr>
              <a:t>ب-مرحلة التوافق الخام :</a:t>
            </a:r>
            <a:endParaRPr lang="ar-IQ" sz="5400" b="1" dirty="0">
              <a:solidFill>
                <a:srgbClr val="FF0000"/>
              </a:solidFill>
              <a:ea typeface="Calibri" panose="020F0502020204030204" pitchFamily="34" charset="0"/>
              <a:cs typeface="Simplified Arabic" panose="02020603050405020304" pitchFamily="18" charset="-78"/>
            </a:endParaRPr>
          </a:p>
          <a:p>
            <a:pPr algn="r" rtl="1"/>
            <a:r>
              <a:rPr lang="ar-SA" sz="5400" b="1" dirty="0">
                <a:solidFill>
                  <a:srgbClr val="000103"/>
                </a:solidFill>
                <a:effectLst/>
                <a:ea typeface="Calibri" panose="020F0502020204030204" pitchFamily="34" charset="0"/>
                <a:cs typeface="Simplified Arabic" panose="02020603050405020304" pitchFamily="18" charset="-78"/>
              </a:rPr>
              <a:t>ويطلق عليها بعض العلماء مرحلة اكتساب المسار الاساسي للحركة</a:t>
            </a:r>
            <a:r>
              <a:rPr lang="ar-IQ" sz="5400" b="1" dirty="0">
                <a:solidFill>
                  <a:srgbClr val="000103"/>
                </a:solidFill>
                <a:latin typeface="Simplified Arabic" panose="02020603050405020304" pitchFamily="18" charset="-78"/>
                <a:ea typeface="Calibri" panose="020F0502020204030204" pitchFamily="34" charset="0"/>
                <a:cs typeface="Simplified Arabic" panose="02020603050405020304" pitchFamily="18" charset="-78"/>
              </a:rPr>
              <a:t> </a:t>
            </a:r>
            <a:r>
              <a:rPr lang="ar-SA" sz="5400" b="1" dirty="0">
                <a:solidFill>
                  <a:srgbClr val="000103"/>
                </a:solidFill>
                <a:effectLst/>
                <a:latin typeface="Simplified Arabic" panose="02020603050405020304" pitchFamily="18" charset="-78"/>
                <a:ea typeface="Calibri" panose="020F0502020204030204" pitchFamily="34" charset="0"/>
              </a:rPr>
              <a:t>ان في هذه المرحلة يكتسب المتعلم المهارة الحركية الجديدة في صورتها البدائية أي بدون وضع أي اعتبارات لجودة الاداء او مستواه ، ويكون نشاط المدرب هو تقديم المهارة الحركية </a:t>
            </a:r>
            <a:r>
              <a:rPr lang="ar-IQ" sz="5400" b="1" dirty="0">
                <a:solidFill>
                  <a:srgbClr val="000103"/>
                </a:solidFill>
                <a:effectLst/>
                <a:ea typeface="Calibri" panose="020F0502020204030204" pitchFamily="34" charset="0"/>
                <a:cs typeface="Simplified Arabic" panose="02020603050405020304" pitchFamily="18" charset="-78"/>
              </a:rPr>
              <a:t>، </a:t>
            </a:r>
            <a:r>
              <a:rPr lang="ar-SA" sz="5400" b="1" dirty="0">
                <a:solidFill>
                  <a:srgbClr val="000103"/>
                </a:solidFill>
                <a:effectLst/>
                <a:ea typeface="Calibri" panose="020F0502020204030204" pitchFamily="34" charset="0"/>
                <a:cs typeface="Simplified Arabic" panose="02020603050405020304" pitchFamily="18" charset="-78"/>
              </a:rPr>
              <a:t>ويكون نشاط اللاعب او المتعلم المبتدئ استيعاب هذه المهارة </a:t>
            </a:r>
            <a:r>
              <a:rPr lang="ar-IQ" sz="5400" b="1" dirty="0">
                <a:solidFill>
                  <a:srgbClr val="000103"/>
                </a:solidFill>
                <a:effectLst/>
                <a:ea typeface="Calibri" panose="020F0502020204030204" pitchFamily="34" charset="0"/>
                <a:cs typeface="Simplified Arabic" panose="02020603050405020304" pitchFamily="18" charset="-78"/>
              </a:rPr>
              <a:t>، </a:t>
            </a:r>
            <a:r>
              <a:rPr lang="ar-SA" sz="5400" b="1" dirty="0">
                <a:solidFill>
                  <a:srgbClr val="000103"/>
                </a:solidFill>
                <a:effectLst/>
                <a:ea typeface="Calibri" panose="020F0502020204030204" pitchFamily="34" charset="0"/>
                <a:cs typeface="Simplified Arabic" panose="02020603050405020304" pitchFamily="18" charset="-78"/>
              </a:rPr>
              <a:t>وتهدف هذه المرحلة الى اكساب المتعلم مختلف المعاني والتصورات السمعية والبصرية والحركية للمهارة بما تمكنه من ادائها والاسهام في اثارة دافعيته لتعلمها واتقانها.</a:t>
            </a:r>
            <a:r>
              <a:rPr lang="ar-IQ" sz="5400" b="1" dirty="0">
                <a:solidFill>
                  <a:srgbClr val="000103"/>
                </a:solidFill>
                <a:latin typeface="Simplified Arabic" panose="02020603050405020304" pitchFamily="18" charset="-78"/>
                <a:ea typeface="Calibri" panose="020F0502020204030204" pitchFamily="34" charset="0"/>
              </a:rPr>
              <a:t> </a:t>
            </a:r>
            <a:r>
              <a:rPr lang="ar-SA" sz="5400" b="1" dirty="0">
                <a:solidFill>
                  <a:srgbClr val="000103"/>
                </a:solidFill>
                <a:effectLst/>
                <a:latin typeface="Simplified Arabic" panose="02020603050405020304" pitchFamily="18" charset="-78"/>
                <a:ea typeface="Calibri" panose="020F0502020204030204" pitchFamily="34" charset="0"/>
              </a:rPr>
              <a:t>و يستوعب المتعلم المهارة الحركية المطلوبة بعد ان يحصل على التصور الاولي عن المهارة الحركية حيث يتميز هذا التصور بالشكل الخام للحركة الذي يتميز بالعمومية وكثرة الاخطاء </a:t>
            </a:r>
            <a:endParaRPr lang="en-US" sz="5400" b="1" dirty="0"/>
          </a:p>
        </p:txBody>
      </p:sp>
      <p:pic>
        <p:nvPicPr>
          <p:cNvPr id="10" name="صورة 9">
            <a:extLst>
              <a:ext uri="{FF2B5EF4-FFF2-40B4-BE49-F238E27FC236}">
                <a16:creationId xmlns:a16="http://schemas.microsoft.com/office/drawing/2014/main" id="{4F3ABA33-A6DD-42A2-AF9A-943F5A457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5" y="1638300"/>
            <a:ext cx="4472355" cy="8324850"/>
          </a:xfrm>
          <a:prstGeom prst="rect">
            <a:avLst/>
          </a:prstGeom>
        </p:spPr>
      </p:pic>
    </p:spTree>
    <p:extLst>
      <p:ext uri="{BB962C8B-B14F-4D97-AF65-F5344CB8AC3E}">
        <p14:creationId xmlns:p14="http://schemas.microsoft.com/office/powerpoint/2010/main" val="1894403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2009</TotalTime>
  <Words>2530</Words>
  <Application>Microsoft Office PowerPoint</Application>
  <PresentationFormat>مخصص</PresentationFormat>
  <Paragraphs>115</Paragraphs>
  <Slides>29</Slides>
  <Notes>0</Notes>
  <HiddenSlides>0</HiddenSlides>
  <MMClips>2</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29</vt:i4>
      </vt:variant>
    </vt:vector>
  </HeadingPairs>
  <TitlesOfParts>
    <vt:vector size="38" baseType="lpstr">
      <vt:lpstr>Calibri Light</vt:lpstr>
      <vt:lpstr>Calibri</vt:lpstr>
      <vt:lpstr>Arabic Typesetting</vt:lpstr>
      <vt:lpstr>Gill Sans MT</vt:lpstr>
      <vt:lpstr>Arial</vt:lpstr>
      <vt:lpstr>Traditional Arabic</vt:lpstr>
      <vt:lpstr>Poppins Bold</vt:lpstr>
      <vt:lpstr>Simplified Arabic</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Orange Modern Professional Enterprise Resource Planning Presentation</dc:title>
  <dc:creator>Lenovo</dc:creator>
  <cp:lastModifiedBy>Maher</cp:lastModifiedBy>
  <cp:revision>121</cp:revision>
  <cp:lastPrinted>2024-07-06T11:47:09Z</cp:lastPrinted>
  <dcterms:created xsi:type="dcterms:W3CDTF">2006-08-16T00:00:00Z</dcterms:created>
  <dcterms:modified xsi:type="dcterms:W3CDTF">2024-11-04T20:18:09Z</dcterms:modified>
  <dc:identifier>DAGJc8CwBgc</dc:identifier>
</cp:coreProperties>
</file>